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073" r:id="rId2"/>
    <p:sldId id="681" r:id="rId3"/>
    <p:sldId id="684" r:id="rId4"/>
    <p:sldId id="2086" r:id="rId5"/>
    <p:sldId id="2087" r:id="rId6"/>
    <p:sldId id="586" r:id="rId7"/>
    <p:sldId id="587" r:id="rId8"/>
    <p:sldId id="2088" r:id="rId9"/>
    <p:sldId id="2089" r:id="rId10"/>
    <p:sldId id="588" r:id="rId11"/>
    <p:sldId id="2092" r:id="rId12"/>
    <p:sldId id="263" r:id="rId13"/>
    <p:sldId id="2093" r:id="rId14"/>
    <p:sldId id="273" r:id="rId15"/>
    <p:sldId id="274" r:id="rId16"/>
    <p:sldId id="2094" r:id="rId17"/>
    <p:sldId id="2095" r:id="rId18"/>
    <p:sldId id="256" r:id="rId19"/>
    <p:sldId id="257" r:id="rId20"/>
    <p:sldId id="2675" r:id="rId21"/>
    <p:sldId id="2674" r:id="rId22"/>
    <p:sldId id="2676" r:id="rId23"/>
    <p:sldId id="2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92411-8BF1-47D6-B46E-898B211A0903}" v="186" dt="2026-08-07T05:45:23.0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58142-8FE7-DA4B-A436-7215E9A06FC0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47A29D-7846-B448-933A-C15752D7674B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IN" sz="2800" b="1" dirty="0">
              <a:solidFill>
                <a:schemeClr val="tx1"/>
              </a:solidFill>
            </a:rPr>
            <a:t>Eligibility Check</a:t>
          </a:r>
        </a:p>
      </dgm:t>
    </dgm:pt>
    <dgm:pt modelId="{A2E49644-5C04-9E4C-8421-3A9FE5F8288E}" type="parTrans" cxnId="{CEEB058F-3008-4740-80F9-2F227BC30DA9}">
      <dgm:prSet/>
      <dgm:spPr/>
      <dgm:t>
        <a:bodyPr/>
        <a:lstStyle/>
        <a:p>
          <a:endParaRPr lang="en-GB"/>
        </a:p>
      </dgm:t>
    </dgm:pt>
    <dgm:pt modelId="{D23009B1-2FE1-AA49-BBF2-1BE3ED724DD1}" type="sibTrans" cxnId="{CEEB058F-3008-4740-80F9-2F227BC30DA9}">
      <dgm:prSet/>
      <dgm:spPr/>
      <dgm:t>
        <a:bodyPr/>
        <a:lstStyle/>
        <a:p>
          <a:endParaRPr lang="en-GB"/>
        </a:p>
      </dgm:t>
    </dgm:pt>
    <dgm:pt modelId="{D538C2E7-F396-9D4A-B08D-C03EB7B8A248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Technical Scoring</a:t>
          </a:r>
        </a:p>
      </dgm:t>
    </dgm:pt>
    <dgm:pt modelId="{38B34C76-F06A-474E-827B-4CC0C0E7BDAB}" type="parTrans" cxnId="{48951F3E-45D3-574F-BCC7-F0C99C9CE897}">
      <dgm:prSet/>
      <dgm:spPr/>
      <dgm:t>
        <a:bodyPr/>
        <a:lstStyle/>
        <a:p>
          <a:endParaRPr lang="en-GB"/>
        </a:p>
      </dgm:t>
    </dgm:pt>
    <dgm:pt modelId="{D0E965AB-5F22-6B42-82F0-5FC2D40BB032}" type="sibTrans" cxnId="{48951F3E-45D3-574F-BCC7-F0C99C9CE897}">
      <dgm:prSet/>
      <dgm:spPr/>
      <dgm:t>
        <a:bodyPr/>
        <a:lstStyle/>
        <a:p>
          <a:endParaRPr lang="en-GB"/>
        </a:p>
      </dgm:t>
    </dgm:pt>
    <dgm:pt modelId="{BA196C58-8E33-4545-A055-CB4ED482D766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Financial Scoring</a:t>
          </a:r>
        </a:p>
      </dgm:t>
    </dgm:pt>
    <dgm:pt modelId="{AA1E8864-96AF-F448-BD73-6327DC1D577D}" type="parTrans" cxnId="{72C5EC44-501F-9A4C-BC5C-EFACFD10805D}">
      <dgm:prSet/>
      <dgm:spPr/>
      <dgm:t>
        <a:bodyPr/>
        <a:lstStyle/>
        <a:p>
          <a:endParaRPr lang="en-GB"/>
        </a:p>
      </dgm:t>
    </dgm:pt>
    <dgm:pt modelId="{2DDEB297-2B4A-8243-9BB9-A4D1122D25E8}" type="sibTrans" cxnId="{72C5EC44-501F-9A4C-BC5C-EFACFD10805D}">
      <dgm:prSet/>
      <dgm:spPr/>
      <dgm:t>
        <a:bodyPr/>
        <a:lstStyle/>
        <a:p>
          <a:endParaRPr lang="en-GB"/>
        </a:p>
      </dgm:t>
    </dgm:pt>
    <dgm:pt modelId="{94E41DDD-E540-A649-A2D9-83E625C7FB4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Review by Regional Advisory Committee (RAC)</a:t>
          </a:r>
        </a:p>
      </dgm:t>
    </dgm:pt>
    <dgm:pt modelId="{38E0584D-1C10-5C45-A680-EB053F844663}" type="parTrans" cxnId="{92BB461F-2551-994F-B331-89E6B04795F9}">
      <dgm:prSet/>
      <dgm:spPr/>
      <dgm:t>
        <a:bodyPr/>
        <a:lstStyle/>
        <a:p>
          <a:endParaRPr lang="en-GB"/>
        </a:p>
      </dgm:t>
    </dgm:pt>
    <dgm:pt modelId="{5CE9CBB8-AF5E-984F-9E42-2B0D255FEC4F}" type="sibTrans" cxnId="{92BB461F-2551-994F-B331-89E6B04795F9}">
      <dgm:prSet/>
      <dgm:spPr/>
      <dgm:t>
        <a:bodyPr/>
        <a:lstStyle/>
        <a:p>
          <a:endParaRPr lang="en-GB"/>
        </a:p>
      </dgm:t>
    </dgm:pt>
    <dgm:pt modelId="{BD829CBF-3223-C34E-B463-BCEBAC763F86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Review by Technical Advisory Committee (TAG)</a:t>
          </a:r>
        </a:p>
      </dgm:t>
    </dgm:pt>
    <dgm:pt modelId="{2BDE492B-C375-B447-9CA2-0D3C961C596D}" type="parTrans" cxnId="{887AF3C8-9F64-C54E-A679-9E383F1138C0}">
      <dgm:prSet/>
      <dgm:spPr/>
      <dgm:t>
        <a:bodyPr/>
        <a:lstStyle/>
        <a:p>
          <a:endParaRPr lang="en-GB"/>
        </a:p>
      </dgm:t>
    </dgm:pt>
    <dgm:pt modelId="{A6EA9E81-4DC1-F944-8857-0F239B5B2B68}" type="sibTrans" cxnId="{887AF3C8-9F64-C54E-A679-9E383F1138C0}">
      <dgm:prSet/>
      <dgm:spPr/>
      <dgm:t>
        <a:bodyPr/>
        <a:lstStyle/>
        <a:p>
          <a:endParaRPr lang="en-GB"/>
        </a:p>
      </dgm:t>
    </dgm:pt>
    <dgm:pt modelId="{1C10E306-E983-E34C-AF07-D08FAFF9CBA1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Approval by National Steering Committee (NSC)</a:t>
          </a:r>
        </a:p>
      </dgm:t>
    </dgm:pt>
    <dgm:pt modelId="{B6090551-725D-B543-BD36-4CC8CFC81C72}" type="parTrans" cxnId="{84DE9E67-3C50-C940-A2D8-D273DBDA0331}">
      <dgm:prSet/>
      <dgm:spPr/>
      <dgm:t>
        <a:bodyPr/>
        <a:lstStyle/>
        <a:p>
          <a:endParaRPr lang="en-GB"/>
        </a:p>
      </dgm:t>
    </dgm:pt>
    <dgm:pt modelId="{E024B120-1265-2F45-948F-5D59516E711B}" type="sibTrans" cxnId="{84DE9E67-3C50-C940-A2D8-D273DBDA0331}">
      <dgm:prSet/>
      <dgm:spPr/>
      <dgm:t>
        <a:bodyPr/>
        <a:lstStyle/>
        <a:p>
          <a:endParaRPr lang="en-GB"/>
        </a:p>
      </dgm:t>
    </dgm:pt>
    <dgm:pt modelId="{A5818EF2-EDA6-1946-9EE7-9D8F705E8C20}" type="pres">
      <dgm:prSet presAssocID="{4D758142-8FE7-DA4B-A436-7215E9A06FC0}" presName="Name0" presStyleCnt="0">
        <dgm:presLayoutVars>
          <dgm:dir/>
          <dgm:animLvl val="lvl"/>
          <dgm:resizeHandles val="exact"/>
        </dgm:presLayoutVars>
      </dgm:prSet>
      <dgm:spPr/>
    </dgm:pt>
    <dgm:pt modelId="{C9540D46-0D50-6E4F-8E6B-A1F59D027D73}" type="pres">
      <dgm:prSet presAssocID="{1C10E306-E983-E34C-AF07-D08FAFF9CBA1}" presName="boxAndChildren" presStyleCnt="0"/>
      <dgm:spPr/>
    </dgm:pt>
    <dgm:pt modelId="{278CAF9A-72D6-F243-B68A-5F5545A4CB64}" type="pres">
      <dgm:prSet presAssocID="{1C10E306-E983-E34C-AF07-D08FAFF9CBA1}" presName="parentTextBox" presStyleLbl="node1" presStyleIdx="0" presStyleCnt="6"/>
      <dgm:spPr/>
    </dgm:pt>
    <dgm:pt modelId="{5A0A1025-5BAC-8A47-BAAF-DE0744BF1061}" type="pres">
      <dgm:prSet presAssocID="{A6EA9E81-4DC1-F944-8857-0F239B5B2B68}" presName="sp" presStyleCnt="0"/>
      <dgm:spPr/>
    </dgm:pt>
    <dgm:pt modelId="{891A987B-DE61-C040-9FC3-D66ED8E9A132}" type="pres">
      <dgm:prSet presAssocID="{BD829CBF-3223-C34E-B463-BCEBAC763F86}" presName="arrowAndChildren" presStyleCnt="0"/>
      <dgm:spPr/>
    </dgm:pt>
    <dgm:pt modelId="{12A60A52-14F2-F74F-AD54-12AC01EB2040}" type="pres">
      <dgm:prSet presAssocID="{BD829CBF-3223-C34E-B463-BCEBAC763F86}" presName="parentTextArrow" presStyleLbl="node1" presStyleIdx="1" presStyleCnt="6"/>
      <dgm:spPr/>
    </dgm:pt>
    <dgm:pt modelId="{AD418ECF-3EEE-C34C-B1DF-5529B061CD96}" type="pres">
      <dgm:prSet presAssocID="{5CE9CBB8-AF5E-984F-9E42-2B0D255FEC4F}" presName="sp" presStyleCnt="0"/>
      <dgm:spPr/>
    </dgm:pt>
    <dgm:pt modelId="{53860284-B6FB-9B41-B851-C8600904C005}" type="pres">
      <dgm:prSet presAssocID="{94E41DDD-E540-A649-A2D9-83E625C7FB49}" presName="arrowAndChildren" presStyleCnt="0"/>
      <dgm:spPr/>
    </dgm:pt>
    <dgm:pt modelId="{5E281665-0881-0B43-9C3F-1DF497D3E63C}" type="pres">
      <dgm:prSet presAssocID="{94E41DDD-E540-A649-A2D9-83E625C7FB49}" presName="parentTextArrow" presStyleLbl="node1" presStyleIdx="2" presStyleCnt="6"/>
      <dgm:spPr/>
    </dgm:pt>
    <dgm:pt modelId="{637F1283-09FD-2947-BBE7-98AF4ABD8A80}" type="pres">
      <dgm:prSet presAssocID="{2DDEB297-2B4A-8243-9BB9-A4D1122D25E8}" presName="sp" presStyleCnt="0"/>
      <dgm:spPr/>
    </dgm:pt>
    <dgm:pt modelId="{76F4F70B-7F66-594E-ACC7-909B63E1037E}" type="pres">
      <dgm:prSet presAssocID="{BA196C58-8E33-4545-A055-CB4ED482D766}" presName="arrowAndChildren" presStyleCnt="0"/>
      <dgm:spPr/>
    </dgm:pt>
    <dgm:pt modelId="{5011811F-EC6F-8744-9988-97F85C7CF72D}" type="pres">
      <dgm:prSet presAssocID="{BA196C58-8E33-4545-A055-CB4ED482D766}" presName="parentTextArrow" presStyleLbl="node1" presStyleIdx="3" presStyleCnt="6"/>
      <dgm:spPr/>
    </dgm:pt>
    <dgm:pt modelId="{5F74777B-85D4-5543-968F-2DA597E0F7FC}" type="pres">
      <dgm:prSet presAssocID="{D0E965AB-5F22-6B42-82F0-5FC2D40BB032}" presName="sp" presStyleCnt="0"/>
      <dgm:spPr/>
    </dgm:pt>
    <dgm:pt modelId="{F7FD6DBC-A305-E443-AEB3-7CF99B9F8E46}" type="pres">
      <dgm:prSet presAssocID="{D538C2E7-F396-9D4A-B08D-C03EB7B8A248}" presName="arrowAndChildren" presStyleCnt="0"/>
      <dgm:spPr/>
    </dgm:pt>
    <dgm:pt modelId="{D25105F7-685B-974B-8492-993C30CB033A}" type="pres">
      <dgm:prSet presAssocID="{D538C2E7-F396-9D4A-B08D-C03EB7B8A248}" presName="parentTextArrow" presStyleLbl="node1" presStyleIdx="4" presStyleCnt="6"/>
      <dgm:spPr/>
    </dgm:pt>
    <dgm:pt modelId="{EB109C76-FBB5-284A-BB32-13ACF3672669}" type="pres">
      <dgm:prSet presAssocID="{D23009B1-2FE1-AA49-BBF2-1BE3ED724DD1}" presName="sp" presStyleCnt="0"/>
      <dgm:spPr/>
    </dgm:pt>
    <dgm:pt modelId="{3D6AE4A8-4823-3147-B469-B435E49F9B17}" type="pres">
      <dgm:prSet presAssocID="{9047A29D-7846-B448-933A-C15752D7674B}" presName="arrowAndChildren" presStyleCnt="0"/>
      <dgm:spPr/>
    </dgm:pt>
    <dgm:pt modelId="{03FDF0D7-B745-284C-ACCA-0C544C4A2769}" type="pres">
      <dgm:prSet presAssocID="{9047A29D-7846-B448-933A-C15752D7674B}" presName="parentTextArrow" presStyleLbl="node1" presStyleIdx="5" presStyleCnt="6"/>
      <dgm:spPr/>
    </dgm:pt>
  </dgm:ptLst>
  <dgm:cxnLst>
    <dgm:cxn modelId="{1192150F-C91E-9D4D-88A3-ACAC6979C59F}" type="presOf" srcId="{BD829CBF-3223-C34E-B463-BCEBAC763F86}" destId="{12A60A52-14F2-F74F-AD54-12AC01EB2040}" srcOrd="0" destOrd="0" presId="urn:microsoft.com/office/officeart/2005/8/layout/process4"/>
    <dgm:cxn modelId="{92BB461F-2551-994F-B331-89E6B04795F9}" srcId="{4D758142-8FE7-DA4B-A436-7215E9A06FC0}" destId="{94E41DDD-E540-A649-A2D9-83E625C7FB49}" srcOrd="3" destOrd="0" parTransId="{38E0584D-1C10-5C45-A680-EB053F844663}" sibTransId="{5CE9CBB8-AF5E-984F-9E42-2B0D255FEC4F}"/>
    <dgm:cxn modelId="{48951F3E-45D3-574F-BCC7-F0C99C9CE897}" srcId="{4D758142-8FE7-DA4B-A436-7215E9A06FC0}" destId="{D538C2E7-F396-9D4A-B08D-C03EB7B8A248}" srcOrd="1" destOrd="0" parTransId="{38B34C76-F06A-474E-827B-4CC0C0E7BDAB}" sibTransId="{D0E965AB-5F22-6B42-82F0-5FC2D40BB032}"/>
    <dgm:cxn modelId="{72C5EC44-501F-9A4C-BC5C-EFACFD10805D}" srcId="{4D758142-8FE7-DA4B-A436-7215E9A06FC0}" destId="{BA196C58-8E33-4545-A055-CB4ED482D766}" srcOrd="2" destOrd="0" parTransId="{AA1E8864-96AF-F448-BD73-6327DC1D577D}" sibTransId="{2DDEB297-2B4A-8243-9BB9-A4D1122D25E8}"/>
    <dgm:cxn modelId="{84DE9E67-3C50-C940-A2D8-D273DBDA0331}" srcId="{4D758142-8FE7-DA4B-A436-7215E9A06FC0}" destId="{1C10E306-E983-E34C-AF07-D08FAFF9CBA1}" srcOrd="5" destOrd="0" parTransId="{B6090551-725D-B543-BD36-4CC8CFC81C72}" sibTransId="{E024B120-1265-2F45-948F-5D59516E711B}"/>
    <dgm:cxn modelId="{06C3DD77-FCBA-124F-9A86-CEA0072FE2A0}" type="presOf" srcId="{94E41DDD-E540-A649-A2D9-83E625C7FB49}" destId="{5E281665-0881-0B43-9C3F-1DF497D3E63C}" srcOrd="0" destOrd="0" presId="urn:microsoft.com/office/officeart/2005/8/layout/process4"/>
    <dgm:cxn modelId="{CEEB058F-3008-4740-80F9-2F227BC30DA9}" srcId="{4D758142-8FE7-DA4B-A436-7215E9A06FC0}" destId="{9047A29D-7846-B448-933A-C15752D7674B}" srcOrd="0" destOrd="0" parTransId="{A2E49644-5C04-9E4C-8421-3A9FE5F8288E}" sibTransId="{D23009B1-2FE1-AA49-BBF2-1BE3ED724DD1}"/>
    <dgm:cxn modelId="{19A4C4BE-074A-5B49-97BB-7FCF24EF4EBF}" type="presOf" srcId="{BA196C58-8E33-4545-A055-CB4ED482D766}" destId="{5011811F-EC6F-8744-9988-97F85C7CF72D}" srcOrd="0" destOrd="0" presId="urn:microsoft.com/office/officeart/2005/8/layout/process4"/>
    <dgm:cxn modelId="{887AF3C8-9F64-C54E-A679-9E383F1138C0}" srcId="{4D758142-8FE7-DA4B-A436-7215E9A06FC0}" destId="{BD829CBF-3223-C34E-B463-BCEBAC763F86}" srcOrd="4" destOrd="0" parTransId="{2BDE492B-C375-B447-9CA2-0D3C961C596D}" sibTransId="{A6EA9E81-4DC1-F944-8857-0F239B5B2B68}"/>
    <dgm:cxn modelId="{F128E5CA-3CE3-484A-B4E9-347214169037}" type="presOf" srcId="{9047A29D-7846-B448-933A-C15752D7674B}" destId="{03FDF0D7-B745-284C-ACCA-0C544C4A2769}" srcOrd="0" destOrd="0" presId="urn:microsoft.com/office/officeart/2005/8/layout/process4"/>
    <dgm:cxn modelId="{6162AEDD-210A-D645-94B5-CCDEB6787A36}" type="presOf" srcId="{1C10E306-E983-E34C-AF07-D08FAFF9CBA1}" destId="{278CAF9A-72D6-F243-B68A-5F5545A4CB64}" srcOrd="0" destOrd="0" presId="urn:microsoft.com/office/officeart/2005/8/layout/process4"/>
    <dgm:cxn modelId="{6657B6F1-A680-3B4D-ADB8-0C616DECF4CE}" type="presOf" srcId="{D538C2E7-F396-9D4A-B08D-C03EB7B8A248}" destId="{D25105F7-685B-974B-8492-993C30CB033A}" srcOrd="0" destOrd="0" presId="urn:microsoft.com/office/officeart/2005/8/layout/process4"/>
    <dgm:cxn modelId="{C3A9D0F6-A99F-FE4F-9CC2-7CFFBDB6D33D}" type="presOf" srcId="{4D758142-8FE7-DA4B-A436-7215E9A06FC0}" destId="{A5818EF2-EDA6-1946-9EE7-9D8F705E8C20}" srcOrd="0" destOrd="0" presId="urn:microsoft.com/office/officeart/2005/8/layout/process4"/>
    <dgm:cxn modelId="{72F4279B-C858-2C4B-9859-F1DA06346628}" type="presParOf" srcId="{A5818EF2-EDA6-1946-9EE7-9D8F705E8C20}" destId="{C9540D46-0D50-6E4F-8E6B-A1F59D027D73}" srcOrd="0" destOrd="0" presId="urn:microsoft.com/office/officeart/2005/8/layout/process4"/>
    <dgm:cxn modelId="{FBC59F82-EE51-0B4F-8EC8-64893DE59727}" type="presParOf" srcId="{C9540D46-0D50-6E4F-8E6B-A1F59D027D73}" destId="{278CAF9A-72D6-F243-B68A-5F5545A4CB64}" srcOrd="0" destOrd="0" presId="urn:microsoft.com/office/officeart/2005/8/layout/process4"/>
    <dgm:cxn modelId="{73BF32A9-2A2B-3D47-91C7-AF778897238C}" type="presParOf" srcId="{A5818EF2-EDA6-1946-9EE7-9D8F705E8C20}" destId="{5A0A1025-5BAC-8A47-BAAF-DE0744BF1061}" srcOrd="1" destOrd="0" presId="urn:microsoft.com/office/officeart/2005/8/layout/process4"/>
    <dgm:cxn modelId="{22CC5936-CF2F-5B42-8D78-893BFC9884C8}" type="presParOf" srcId="{A5818EF2-EDA6-1946-9EE7-9D8F705E8C20}" destId="{891A987B-DE61-C040-9FC3-D66ED8E9A132}" srcOrd="2" destOrd="0" presId="urn:microsoft.com/office/officeart/2005/8/layout/process4"/>
    <dgm:cxn modelId="{672CA371-5F4A-6247-A343-5C0766960DAC}" type="presParOf" srcId="{891A987B-DE61-C040-9FC3-D66ED8E9A132}" destId="{12A60A52-14F2-F74F-AD54-12AC01EB2040}" srcOrd="0" destOrd="0" presId="urn:microsoft.com/office/officeart/2005/8/layout/process4"/>
    <dgm:cxn modelId="{95B3ACC4-C231-B14F-837F-E4ACF0F5431F}" type="presParOf" srcId="{A5818EF2-EDA6-1946-9EE7-9D8F705E8C20}" destId="{AD418ECF-3EEE-C34C-B1DF-5529B061CD96}" srcOrd="3" destOrd="0" presId="urn:microsoft.com/office/officeart/2005/8/layout/process4"/>
    <dgm:cxn modelId="{1F3B0B18-B05D-DE4C-A30E-332698C9A809}" type="presParOf" srcId="{A5818EF2-EDA6-1946-9EE7-9D8F705E8C20}" destId="{53860284-B6FB-9B41-B851-C8600904C005}" srcOrd="4" destOrd="0" presId="urn:microsoft.com/office/officeart/2005/8/layout/process4"/>
    <dgm:cxn modelId="{E4ABF447-DBB8-6344-9C90-108814DF95BA}" type="presParOf" srcId="{53860284-B6FB-9B41-B851-C8600904C005}" destId="{5E281665-0881-0B43-9C3F-1DF497D3E63C}" srcOrd="0" destOrd="0" presId="urn:microsoft.com/office/officeart/2005/8/layout/process4"/>
    <dgm:cxn modelId="{F6160A22-17F3-9842-BB45-E122DFEA51A9}" type="presParOf" srcId="{A5818EF2-EDA6-1946-9EE7-9D8F705E8C20}" destId="{637F1283-09FD-2947-BBE7-98AF4ABD8A80}" srcOrd="5" destOrd="0" presId="urn:microsoft.com/office/officeart/2005/8/layout/process4"/>
    <dgm:cxn modelId="{058B3B48-63E8-8648-A55A-2D27E8E04EE1}" type="presParOf" srcId="{A5818EF2-EDA6-1946-9EE7-9D8F705E8C20}" destId="{76F4F70B-7F66-594E-ACC7-909B63E1037E}" srcOrd="6" destOrd="0" presId="urn:microsoft.com/office/officeart/2005/8/layout/process4"/>
    <dgm:cxn modelId="{3FE9E3E9-438D-2140-B782-0DD9626CFD28}" type="presParOf" srcId="{76F4F70B-7F66-594E-ACC7-909B63E1037E}" destId="{5011811F-EC6F-8744-9988-97F85C7CF72D}" srcOrd="0" destOrd="0" presId="urn:microsoft.com/office/officeart/2005/8/layout/process4"/>
    <dgm:cxn modelId="{B739FCDA-EBD6-EE4B-AF85-EB96D6340E9F}" type="presParOf" srcId="{A5818EF2-EDA6-1946-9EE7-9D8F705E8C20}" destId="{5F74777B-85D4-5543-968F-2DA597E0F7FC}" srcOrd="7" destOrd="0" presId="urn:microsoft.com/office/officeart/2005/8/layout/process4"/>
    <dgm:cxn modelId="{763E6164-3841-3741-AFFA-0120828A006B}" type="presParOf" srcId="{A5818EF2-EDA6-1946-9EE7-9D8F705E8C20}" destId="{F7FD6DBC-A305-E443-AEB3-7CF99B9F8E46}" srcOrd="8" destOrd="0" presId="urn:microsoft.com/office/officeart/2005/8/layout/process4"/>
    <dgm:cxn modelId="{43396E95-63C7-5A42-9EBF-99445688DF3D}" type="presParOf" srcId="{F7FD6DBC-A305-E443-AEB3-7CF99B9F8E46}" destId="{D25105F7-685B-974B-8492-993C30CB033A}" srcOrd="0" destOrd="0" presId="urn:microsoft.com/office/officeart/2005/8/layout/process4"/>
    <dgm:cxn modelId="{B08F261D-8365-0E45-B2B1-A002084393A8}" type="presParOf" srcId="{A5818EF2-EDA6-1946-9EE7-9D8F705E8C20}" destId="{EB109C76-FBB5-284A-BB32-13ACF3672669}" srcOrd="9" destOrd="0" presId="urn:microsoft.com/office/officeart/2005/8/layout/process4"/>
    <dgm:cxn modelId="{7A56F86B-FEB5-7B42-81BC-9864D5E79DEC}" type="presParOf" srcId="{A5818EF2-EDA6-1946-9EE7-9D8F705E8C20}" destId="{3D6AE4A8-4823-3147-B469-B435E49F9B17}" srcOrd="10" destOrd="0" presId="urn:microsoft.com/office/officeart/2005/8/layout/process4"/>
    <dgm:cxn modelId="{683ECEDC-4CD8-B345-96DB-A97604843480}" type="presParOf" srcId="{3D6AE4A8-4823-3147-B469-B435E49F9B17}" destId="{03FDF0D7-B745-284C-ACCA-0C544C4A276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CAF9A-72D6-F243-B68A-5F5545A4CB64}">
      <dsp:nvSpPr>
        <dsp:cNvPr id="0" name=""/>
        <dsp:cNvSpPr/>
      </dsp:nvSpPr>
      <dsp:spPr>
        <a:xfrm>
          <a:off x="0" y="4451041"/>
          <a:ext cx="10515599" cy="58419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Approval by National Steering Committee (NSC)</a:t>
          </a:r>
        </a:p>
      </dsp:txBody>
      <dsp:txXfrm>
        <a:off x="0" y="4451041"/>
        <a:ext cx="10515599" cy="584196"/>
      </dsp:txXfrm>
    </dsp:sp>
    <dsp:sp modelId="{12A60A52-14F2-F74F-AD54-12AC01EB2040}">
      <dsp:nvSpPr>
        <dsp:cNvPr id="0" name=""/>
        <dsp:cNvSpPr/>
      </dsp:nvSpPr>
      <dsp:spPr>
        <a:xfrm rot="10800000">
          <a:off x="0" y="3561309"/>
          <a:ext cx="10515599" cy="898494"/>
        </a:xfrm>
        <a:prstGeom prst="upArrowCallou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Review by Technical Advisory Committee (TAG)</a:t>
          </a:r>
        </a:p>
      </dsp:txBody>
      <dsp:txXfrm rot="10800000">
        <a:off x="0" y="3561309"/>
        <a:ext cx="10515599" cy="583814"/>
      </dsp:txXfrm>
    </dsp:sp>
    <dsp:sp modelId="{5E281665-0881-0B43-9C3F-1DF497D3E63C}">
      <dsp:nvSpPr>
        <dsp:cNvPr id="0" name=""/>
        <dsp:cNvSpPr/>
      </dsp:nvSpPr>
      <dsp:spPr>
        <a:xfrm rot="10800000">
          <a:off x="0" y="2671577"/>
          <a:ext cx="10515599" cy="898494"/>
        </a:xfrm>
        <a:prstGeom prst="upArrowCallou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Review by Regional Advisory Committee (RAC)</a:t>
          </a:r>
        </a:p>
      </dsp:txBody>
      <dsp:txXfrm rot="10800000">
        <a:off x="0" y="2671577"/>
        <a:ext cx="10515599" cy="583814"/>
      </dsp:txXfrm>
    </dsp:sp>
    <dsp:sp modelId="{5011811F-EC6F-8744-9988-97F85C7CF72D}">
      <dsp:nvSpPr>
        <dsp:cNvPr id="0" name=""/>
        <dsp:cNvSpPr/>
      </dsp:nvSpPr>
      <dsp:spPr>
        <a:xfrm rot="10800000">
          <a:off x="0" y="1781846"/>
          <a:ext cx="10515599" cy="898494"/>
        </a:xfrm>
        <a:prstGeom prst="upArrowCallou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Financial Scoring</a:t>
          </a:r>
        </a:p>
      </dsp:txBody>
      <dsp:txXfrm rot="10800000">
        <a:off x="0" y="1781846"/>
        <a:ext cx="10515599" cy="583814"/>
      </dsp:txXfrm>
    </dsp:sp>
    <dsp:sp modelId="{D25105F7-685B-974B-8492-993C30CB033A}">
      <dsp:nvSpPr>
        <dsp:cNvPr id="0" name=""/>
        <dsp:cNvSpPr/>
      </dsp:nvSpPr>
      <dsp:spPr>
        <a:xfrm rot="10800000">
          <a:off x="0" y="892114"/>
          <a:ext cx="10515599" cy="898494"/>
        </a:xfrm>
        <a:prstGeom prst="upArrowCallou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Technical Scoring</a:t>
          </a:r>
        </a:p>
      </dsp:txBody>
      <dsp:txXfrm rot="10800000">
        <a:off x="0" y="892114"/>
        <a:ext cx="10515599" cy="583814"/>
      </dsp:txXfrm>
    </dsp:sp>
    <dsp:sp modelId="{03FDF0D7-B745-284C-ACCA-0C544C4A2769}">
      <dsp:nvSpPr>
        <dsp:cNvPr id="0" name=""/>
        <dsp:cNvSpPr/>
      </dsp:nvSpPr>
      <dsp:spPr>
        <a:xfrm rot="10800000">
          <a:off x="0" y="2382"/>
          <a:ext cx="10515599" cy="898494"/>
        </a:xfrm>
        <a:prstGeom prst="upArrowCallou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solidFill>
                <a:schemeClr val="tx1"/>
              </a:solidFill>
            </a:rPr>
            <a:t>Eligibility Check</a:t>
          </a:r>
        </a:p>
      </dsp:txBody>
      <dsp:txXfrm rot="10800000">
        <a:off x="0" y="2382"/>
        <a:ext cx="10515599" cy="583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92B32-E7C9-4363-8958-30D007CC5FAD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B74C9-B2E6-4FEF-8983-CCF975CD35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8354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157FC-2EC4-60B0-8AE7-2D796AAD6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247593-AC61-73BC-ED89-13770D8BB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47194-671C-AC2D-95EF-B54AB268F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CD7C9-F70C-EF1B-7DCE-5C425A81F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FCCDD-91D6-D345-B546-6F71357BE3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12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1FBCB-65AA-4755-A53B-E9B7347BAF14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2764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F5507-C98D-6740-936E-B8D1350C99A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7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96F0E-931D-94E7-8883-1E7301C1D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8BCD0-D405-A74F-49E6-C4887DA28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93BBF-6B5F-3EF8-30C3-A8F3111D6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5D123-58A0-29D6-271D-6ED1942AD3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DB3D9-2261-4650-9515-69AEB0E260CC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4725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B096F-8B18-2EB7-A77F-84AD99D3C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6FA241-7770-B1AD-0407-5B8385DF1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85412-8949-4113-A9BC-841BD5AE5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F0B78-8CB8-9D40-42AD-EF4F19C8A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DB3D9-2261-4650-9515-69AEB0E260CC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099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68e2c37b33_0_1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49950" tIns="49950" rIns="49950" bIns="49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168e2c37b33_0_1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223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6f4107a7c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16f4107a7c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9434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404" tIns="33202" rIns="66404" bIns="3320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404" tIns="33202" rIns="66404" bIns="33202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60018aa6c_0_6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f60018aa6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6203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These are the</a:t>
            </a:r>
            <a:r>
              <a:rPr lang="en-IN" baseline="0" dirty="0"/>
              <a:t> major issues identified but there may be more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1FA56-239A-435F-89D0-9C64C4D4B49F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9302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1D05-38BC-CF61-9CD0-695F300F4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62C74-0778-7C25-E285-76476699B4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49017-8215-1B85-2E95-048A36CA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FEF19-D737-6D53-B672-AB6C707E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687C2-DC3E-C4A6-88EA-70A485B9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866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A899B-B7C1-2A26-1A10-1BAD480C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FC8E9-93FB-6A1D-9830-5D8288D47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91A1D-4419-9391-8831-F0789A50A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81A8F-6A89-3ACB-BCF4-75207B45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66EF1-6F26-DEEB-B1A6-C3B4AF54C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516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A9748B-21AE-4C3A-FB68-9A7AA9727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3F40B-DBFE-139D-6CC4-8C3C735CE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6D0D6-AEB1-ADC4-014B-DD2762A5A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664EF-32F9-AF8E-3514-71B0DDB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3633F-3E36-118E-71D1-E7AA4673F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532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438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5D1E-A41F-4A7B-B092-5B754A25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1DC8C8-8802-40E7-ADDC-BBC4F01EA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90810">
              <a:lnSpc>
                <a:spcPts val="1150"/>
              </a:lnSpc>
            </a:pPr>
            <a:fld id="{81D60167-4931-47E6-BA6A-407CBD079E47}" type="slidenum">
              <a:rPr lang="en-GB" smtClean="0"/>
              <a:pPr marL="90810">
                <a:lnSpc>
                  <a:spcPts val="1150"/>
                </a:lnSpc>
              </a:pPr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E9F77-34AE-4A7F-B27F-ED557BBA304E}"/>
              </a:ext>
            </a:extLst>
          </p:cNvPr>
          <p:cNvSpPr/>
          <p:nvPr userDrawn="1"/>
        </p:nvSpPr>
        <p:spPr>
          <a:xfrm>
            <a:off x="439653" y="894523"/>
            <a:ext cx="971704" cy="168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</p:spTree>
    <p:extLst>
      <p:ext uri="{BB962C8B-B14F-4D97-AF65-F5344CB8AC3E}">
        <p14:creationId xmlns:p14="http://schemas.microsoft.com/office/powerpoint/2010/main" val="14742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E84C9-735E-79EA-41CB-268FFA57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A34DC-EC34-6D43-52CC-D04B8D66E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0110B-57D1-AF68-8C19-1E3E7ACA0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3EBA3-A65B-1E9B-B6C5-8B8FFD32F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AA6C8-11C2-409A-DF3E-A2AF07C3A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116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6F90D-2FF0-7F81-B1A4-520C2AEFE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63E24-122B-2BC5-0A4B-5CAAA6944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F82EB-F4C5-2FA3-0AA5-197D9F7A8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3CCAB-DCBF-B365-B6E5-737163BF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EF31D-CABE-6CB0-7B33-AFA1709A0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9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FEC12-F681-B1E9-61ED-27B24D9BA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D436F-B3E4-A4AB-33E4-9BC2081DD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9D3D6-C6F6-1582-61B6-9E4B0EEEE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F8B24-62D1-0F5F-D36E-19C1C2B91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E83C8-B42D-5D40-73B8-203730AE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FC8D6-4A94-0E87-10AB-237FCEFF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2195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296A-E4FD-E709-20DC-6A347C20C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6067F-55AF-45CE-1EEE-4F56FC6D1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43269-FF4E-C063-4B0B-166593E9C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09A8FF-7B19-CE51-88AD-78A114E52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A4B669-F230-18BA-54B6-FE2DC69B5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66BB6B-0314-18B6-4527-1527E622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1F2437-C2A9-E751-122E-B53D35F7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C5BA37-B23A-9BD1-E0C1-CF0C98AB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147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B860-19E2-744D-9F44-3A8EFE9A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A67B9-74E6-1877-5780-E4586D64C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C7D51-75E0-A41B-4978-53B083F0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2CD77-7447-A50B-4752-2EBC23E7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0876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833C7-46DC-E0DC-AA16-1DBCEACC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A7462-E78A-52EE-0481-BE4464B3E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5514A-7875-DCA5-616D-DFDCC13B1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711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E1D25-7E79-E975-3AF3-CF31DC18B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20947-C8CF-4CCD-3B5F-994BC403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CCFFE-E432-97B9-FB86-590FA5498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025FA-E494-F20D-50BA-5AE2EE6E2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651C0-2DC6-997A-5E09-61A23E45E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BBB12-6297-9B61-4170-1BFC13A1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16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4042A-9B3B-D126-A70A-520D46DF0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573076-6581-6BD2-2ED1-B90B6B1311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8E6AB-CFAA-3682-6510-6E0F50E2E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E37F0-7C0B-6AB2-893E-4F98122F9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9E589-7008-813A-F59C-1787CCF09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5D8F3-F9CB-66ED-AEBF-5F3B0E5D2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6909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AA0AF-F95D-A0E9-850C-36558E7E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6666B-1099-B898-6B7B-7259134DB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1E1DC-9BB5-3B9E-6A5B-5744D89F51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673212-EE54-43BF-BC63-0281B04426AC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ACDFC-CF0D-D7F0-A838-ABE510CB7D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99658-3BFD-2017-CEA2-F55811A83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E7553-6266-459A-9C5E-7D8430D52D9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600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gp-india.org/" TargetMode="External"/><Relationship Id="rId2" Type="http://schemas.openxmlformats.org/officeDocument/2006/relationships/hyperlink" Target="https://sgp-india.org/apply-for-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hyperlink" Target="https://sgp-india.org/apply-for-grants.ph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C986B-33B7-1783-1801-7D1ECA69A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>
            <a:extLst>
              <a:ext uri="{FF2B5EF4-FFF2-40B4-BE49-F238E27FC236}">
                <a16:creationId xmlns:a16="http://schemas.microsoft.com/office/drawing/2014/main" id="{051B47F4-1114-B571-B9B4-64DA9CBAE57A}"/>
              </a:ext>
            </a:extLst>
          </p:cNvPr>
          <p:cNvSpPr txBox="1"/>
          <p:nvPr/>
        </p:nvSpPr>
        <p:spPr>
          <a:xfrm>
            <a:off x="2011602" y="1710228"/>
            <a:ext cx="8299173" cy="1137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67"/>
              </a:lnSpc>
            </a:pPr>
            <a:r>
              <a:rPr lang="en-US" sz="3600" b="1" dirty="0">
                <a:solidFill>
                  <a:srgbClr val="2C4622"/>
                </a:solidFill>
                <a:latin typeface="+mj-lt"/>
              </a:rPr>
              <a:t>Small Grants Program (SGP) in India</a:t>
            </a:r>
          </a:p>
          <a:p>
            <a:pPr algn="ctr">
              <a:lnSpc>
                <a:spcPts val="4467"/>
              </a:lnSpc>
            </a:pPr>
            <a:r>
              <a:rPr lang="en-US" sz="3600" b="1" dirty="0">
                <a:solidFill>
                  <a:srgbClr val="2C4622"/>
                </a:solidFill>
                <a:latin typeface="+mj-lt"/>
              </a:rPr>
              <a:t>Operational Phase 8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36A450-183A-707D-7CD9-4BA5B25AFA81}"/>
              </a:ext>
            </a:extLst>
          </p:cNvPr>
          <p:cNvGrpSpPr/>
          <p:nvPr/>
        </p:nvGrpSpPr>
        <p:grpSpPr>
          <a:xfrm>
            <a:off x="300319" y="3479794"/>
            <a:ext cx="11531599" cy="2326846"/>
            <a:chOff x="254001" y="3855623"/>
            <a:chExt cx="11531599" cy="2326846"/>
          </a:xfrm>
        </p:grpSpPr>
        <p:pic>
          <p:nvPicPr>
            <p:cNvPr id="11" name="Picture 10" descr="A group of people sitting on the floor&#10;&#10;Description automatically generated">
              <a:extLst>
                <a:ext uri="{FF2B5EF4-FFF2-40B4-BE49-F238E27FC236}">
                  <a16:creationId xmlns:a16="http://schemas.microsoft.com/office/drawing/2014/main" id="{5A30ACAC-9405-5E54-4BC4-A1CF5FC96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001" y="3878568"/>
              <a:ext cx="4095823" cy="2303901"/>
            </a:xfrm>
            <a:prstGeom prst="rect">
              <a:avLst/>
            </a:prstGeom>
          </p:spPr>
        </p:pic>
        <p:pic>
          <p:nvPicPr>
            <p:cNvPr id="18" name="Picture 17" descr="A group of people sitting on the ground&#10;&#10;Description automatically generated">
              <a:extLst>
                <a:ext uri="{FF2B5EF4-FFF2-40B4-BE49-F238E27FC236}">
                  <a16:creationId xmlns:a16="http://schemas.microsoft.com/office/drawing/2014/main" id="{FAA37D15-0C8B-EB3F-03C6-F5915A664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0400" y="3902784"/>
              <a:ext cx="4052765" cy="2279681"/>
            </a:xfrm>
            <a:prstGeom prst="rect">
              <a:avLst/>
            </a:prstGeom>
          </p:spPr>
        </p:pic>
        <p:pic>
          <p:nvPicPr>
            <p:cNvPr id="20" name="Picture 19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05C40FF2-4840-D8D2-9E14-2F24170ED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6830" y="3855623"/>
              <a:ext cx="3088770" cy="231657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85ACC02-E448-13DB-F3C9-B35DBBD47FC5}"/>
              </a:ext>
            </a:extLst>
          </p:cNvPr>
          <p:cNvGrpSpPr/>
          <p:nvPr/>
        </p:nvGrpSpPr>
        <p:grpSpPr>
          <a:xfrm>
            <a:off x="207564" y="-50873"/>
            <a:ext cx="11776872" cy="1431998"/>
            <a:chOff x="207564" y="-50873"/>
            <a:chExt cx="11776872" cy="143199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CCCCAEF-2B9D-3ABE-FCD7-7EFA39FDC504}"/>
                </a:ext>
              </a:extLst>
            </p:cNvPr>
            <p:cNvGrpSpPr/>
            <p:nvPr/>
          </p:nvGrpSpPr>
          <p:grpSpPr>
            <a:xfrm>
              <a:off x="5074491" y="84400"/>
              <a:ext cx="2154983" cy="1296725"/>
              <a:chOff x="8006213" y="153214"/>
              <a:chExt cx="3466189" cy="2168939"/>
            </a:xfrm>
          </p:grpSpPr>
          <p:pic>
            <p:nvPicPr>
              <p:cNvPr id="17" name="Picture 4">
                <a:extLst>
                  <a:ext uri="{FF2B5EF4-FFF2-40B4-BE49-F238E27FC236}">
                    <a16:creationId xmlns:a16="http://schemas.microsoft.com/office/drawing/2014/main" id="{11ACE3C5-7DE4-EB93-C140-F0E99A69DC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286" t="50000"/>
              <a:stretch>
                <a:fillRect/>
              </a:stretch>
            </p:blipFill>
            <p:spPr bwMode="auto">
              <a:xfrm>
                <a:off x="8006213" y="153214"/>
                <a:ext cx="1747903" cy="21689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8E45C41-5E5B-C833-6E05-AD8A3C177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01200" y="315139"/>
                <a:ext cx="1871202" cy="1933575"/>
              </a:xfrm>
              <a:prstGeom prst="rect">
                <a:avLst/>
              </a:prstGeom>
            </p:spPr>
          </p:pic>
        </p:grpSp>
        <p:pic>
          <p:nvPicPr>
            <p:cNvPr id="4" name="Picture 3" descr="A logo of a company&#10;&#10;Description automatically generated">
              <a:extLst>
                <a:ext uri="{FF2B5EF4-FFF2-40B4-BE49-F238E27FC236}">
                  <a16:creationId xmlns:a16="http://schemas.microsoft.com/office/drawing/2014/main" id="{A950D1C0-77F5-A002-C378-1CD9E3BFD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564" y="-50873"/>
              <a:ext cx="2731427" cy="1365714"/>
            </a:xfrm>
            <a:prstGeom prst="rect">
              <a:avLst/>
            </a:prstGeom>
          </p:spPr>
        </p:pic>
        <p:pic>
          <p:nvPicPr>
            <p:cNvPr id="5" name="Picture 4" descr="COSTA cover (Pannel_2)">
              <a:extLst>
                <a:ext uri="{FF2B5EF4-FFF2-40B4-BE49-F238E27FC236}">
                  <a16:creationId xmlns:a16="http://schemas.microsoft.com/office/drawing/2014/main" id="{B970279B-29D9-C5BC-7A45-A6686D411A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4" r="51170"/>
            <a:stretch/>
          </p:blipFill>
          <p:spPr bwMode="auto">
            <a:xfrm>
              <a:off x="9401175" y="253753"/>
              <a:ext cx="2583261" cy="80824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11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5CDC75C-4F16-3FAD-2120-6D656AC77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279454"/>
              </p:ext>
            </p:extLst>
          </p:nvPr>
        </p:nvGraphicFramePr>
        <p:xfrm>
          <a:off x="838200" y="868681"/>
          <a:ext cx="10515599" cy="5037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A12E02C-5ED5-6D0E-0A7D-92A8F179948E}"/>
              </a:ext>
            </a:extLst>
          </p:cNvPr>
          <p:cNvSpPr txBox="1">
            <a:spLocks/>
          </p:cNvSpPr>
          <p:nvPr/>
        </p:nvSpPr>
        <p:spPr>
          <a:xfrm>
            <a:off x="564091" y="178531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Evaluation Steps</a:t>
            </a:r>
          </a:p>
        </p:txBody>
      </p:sp>
      <p:pic>
        <p:nvPicPr>
          <p:cNvPr id="3" name="Picture 2" descr="A group of colorful logos&#10;&#10;Description automatically generated">
            <a:extLst>
              <a:ext uri="{FF2B5EF4-FFF2-40B4-BE49-F238E27FC236}">
                <a16:creationId xmlns:a16="http://schemas.microsoft.com/office/drawing/2014/main" id="{1853C5E4-FA5E-4F32-B270-339908AF21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OSTA cover (Pannel_2)">
            <a:extLst>
              <a:ext uri="{FF2B5EF4-FFF2-40B4-BE49-F238E27FC236}">
                <a16:creationId xmlns:a16="http://schemas.microsoft.com/office/drawing/2014/main" id="{2DD7B58F-564C-D129-9963-E1E31A5B0EB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11641" y="616530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156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426869" y="1015831"/>
            <a:ext cx="730488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60248" y="996696"/>
            <a:ext cx="11274552" cy="950976"/>
          </a:xfrm>
          <a:prstGeom prst="roundRect">
            <a:avLst>
              <a:gd name="adj" fmla="val 6731"/>
            </a:avLst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635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682007" y="1115610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tr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32" y="1212427"/>
            <a:ext cx="338328" cy="3383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1815" y="941917"/>
            <a:ext cx="32461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667" b="1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Ecological Restoration &amp; Biodiversity Conservation</a:t>
            </a:r>
            <a:endParaRPr lang="en-US" sz="1667" dirty="0"/>
          </a:p>
        </p:txBody>
      </p:sp>
      <p:sp>
        <p:nvSpPr>
          <p:cNvPr id="8" name="Text 5"/>
          <p:cNvSpPr/>
          <p:nvPr/>
        </p:nvSpPr>
        <p:spPr>
          <a:xfrm>
            <a:off x="4860815" y="941917"/>
            <a:ext cx="65653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Restore degraded forests, common lands &amp; mining-affected areas; manage invasive species; conserve RET species and ecological corridors.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25975" y="2005668"/>
            <a:ext cx="11274552" cy="950976"/>
          </a:xfrm>
          <a:prstGeom prst="roundRect">
            <a:avLst>
              <a:gd name="adj" fmla="val 6731"/>
            </a:avLst>
          </a:prstGeom>
          <a:solidFill>
            <a:schemeClr val="accent6">
              <a:lumMod val="40000"/>
              <a:lumOff val="60000"/>
            </a:schemeClr>
          </a:solidFill>
          <a:ln/>
          <a:effectLst>
            <a:outerShdw blurRad="635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682007" y="2270802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wa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32" y="2367619"/>
            <a:ext cx="338328" cy="3383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31815" y="2097108"/>
            <a:ext cx="32461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667" b="1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Security &amp; Watershed Management</a:t>
            </a:r>
            <a:endParaRPr lang="en-US" sz="1667" dirty="0"/>
          </a:p>
        </p:txBody>
      </p:sp>
      <p:sp>
        <p:nvSpPr>
          <p:cNvPr id="13" name="Text 9"/>
          <p:cNvSpPr/>
          <p:nvPr/>
        </p:nvSpPr>
        <p:spPr>
          <a:xfrm>
            <a:off x="4860815" y="2097108"/>
            <a:ext cx="65653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Revive traditional water bodies; build check dams, percolation tanks &amp; recharge structures; promote efficient irrigation and watershed management.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425975" y="2997878"/>
            <a:ext cx="11274552" cy="950976"/>
          </a:xfrm>
          <a:prstGeom prst="roundRect">
            <a:avLst>
              <a:gd name="adj" fmla="val 6731"/>
            </a:avLst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635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682007" y="3273594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seedl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07" y="3428321"/>
            <a:ext cx="338328" cy="3383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31815" y="3099901"/>
            <a:ext cx="32461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667" b="1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Agriculture, Agroforestry &amp; Livelihoods</a:t>
            </a:r>
            <a:endParaRPr lang="en-US" sz="1667" dirty="0"/>
          </a:p>
        </p:txBody>
      </p:sp>
      <p:sp>
        <p:nvSpPr>
          <p:cNvPr id="18" name="Text 13"/>
          <p:cNvSpPr/>
          <p:nvPr/>
        </p:nvSpPr>
        <p:spPr>
          <a:xfrm>
            <a:off x="4860815" y="3099901"/>
            <a:ext cx="65653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Promote climate-resilient farming, agroforestry &amp; NTFP value chains; support decentralized nurseries, producer groups and enterprises.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425975" y="4087453"/>
            <a:ext cx="11274552" cy="950976"/>
          </a:xfrm>
          <a:prstGeom prst="roundRect">
            <a:avLst>
              <a:gd name="adj" fmla="val 6731"/>
            </a:avLst>
          </a:prstGeom>
          <a:solidFill>
            <a:schemeClr val="accent6">
              <a:lumMod val="40000"/>
              <a:lumOff val="60000"/>
            </a:schemeClr>
          </a:solidFill>
          <a:ln/>
          <a:effectLst>
            <a:outerShdw blurRad="635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682007" y="4352586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industr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32" y="4449403"/>
            <a:ext cx="338328" cy="3383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31815" y="4178893"/>
            <a:ext cx="32461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667" b="1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Restoration of Mining &amp; Industrially Degraded Land (Rajasthan)</a:t>
            </a:r>
            <a:endParaRPr lang="en-US" sz="1667" dirty="0"/>
          </a:p>
        </p:txBody>
      </p:sp>
      <p:sp>
        <p:nvSpPr>
          <p:cNvPr id="23" name="Text 17"/>
          <p:cNvSpPr/>
          <p:nvPr/>
        </p:nvSpPr>
        <p:spPr>
          <a:xfrm>
            <a:off x="4860815" y="4178893"/>
            <a:ext cx="65653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Restore mining-affected land through native plantation and slope stabilization; promote green belts and industry-led environmental stewardship.</a:t>
            </a:r>
            <a:endParaRPr lang="en-US" sz="1500" dirty="0"/>
          </a:p>
        </p:txBody>
      </p:sp>
      <p:sp>
        <p:nvSpPr>
          <p:cNvPr id="24" name="Shape 18"/>
          <p:cNvSpPr/>
          <p:nvPr/>
        </p:nvSpPr>
        <p:spPr>
          <a:xfrm>
            <a:off x="425975" y="5166444"/>
            <a:ext cx="11274552" cy="950976"/>
          </a:xfrm>
          <a:prstGeom prst="roundRect">
            <a:avLst>
              <a:gd name="adj" fmla="val 6731"/>
            </a:avLst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635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19"/>
          <p:cNvSpPr/>
          <p:nvPr/>
        </p:nvSpPr>
        <p:spPr>
          <a:xfrm>
            <a:off x="682007" y="5431578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6" name="Image 4" descr="use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32" y="5528395"/>
            <a:ext cx="338328" cy="33832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431815" y="5257884"/>
            <a:ext cx="32461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667" b="1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Strengthening Community Institutions &amp; Governance</a:t>
            </a:r>
            <a:endParaRPr lang="en-US" sz="1667" dirty="0"/>
          </a:p>
        </p:txBody>
      </p:sp>
      <p:sp>
        <p:nvSpPr>
          <p:cNvPr id="28" name="Text 21"/>
          <p:cNvSpPr/>
          <p:nvPr/>
        </p:nvSpPr>
        <p:spPr>
          <a:xfrm>
            <a:off x="4860815" y="5257884"/>
            <a:ext cx="65653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Build capacity of JFMCs/BMCs; prepare village conservation plans and include them in GPDP ; expand participation of women and youth; strengthen government convergence.</a:t>
            </a:r>
            <a:endParaRPr lang="en-US" sz="1500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AEF4DAC-01FB-AB52-93A7-C170189D5B18}"/>
              </a:ext>
            </a:extLst>
          </p:cNvPr>
          <p:cNvSpPr txBox="1">
            <a:spLocks/>
          </p:cNvSpPr>
          <p:nvPr/>
        </p:nvSpPr>
        <p:spPr>
          <a:xfrm>
            <a:off x="564091" y="178531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2800" b="1" dirty="0"/>
              <a:t>Aravalli Priority Intervention Areas </a:t>
            </a:r>
            <a:endParaRPr lang="en-US" sz="2800" b="1" dirty="0"/>
          </a:p>
        </p:txBody>
      </p:sp>
      <p:pic>
        <p:nvPicPr>
          <p:cNvPr id="32" name="Picture 31" descr="A group of colorful logos&#10;&#10;Description automatically generated">
            <a:extLst>
              <a:ext uri="{FF2B5EF4-FFF2-40B4-BE49-F238E27FC236}">
                <a16:creationId xmlns:a16="http://schemas.microsoft.com/office/drawing/2014/main" id="{CEF45BD0-CC2C-3DD3-D1E1-2DC4D6743A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68001" y="6130147"/>
            <a:ext cx="1295400" cy="742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COSTA cover (Pannel_2)">
            <a:extLst>
              <a:ext uri="{FF2B5EF4-FFF2-40B4-BE49-F238E27FC236}">
                <a16:creationId xmlns:a16="http://schemas.microsoft.com/office/drawing/2014/main" id="{B10ADFA1-061A-6C90-06A0-E61D070F72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27201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g3f60018aa6c_0_66"/>
          <p:cNvGrpSpPr/>
          <p:nvPr/>
        </p:nvGrpSpPr>
        <p:grpSpPr>
          <a:xfrm>
            <a:off x="3631094" y="1151917"/>
            <a:ext cx="2362504" cy="1788319"/>
            <a:chOff x="476250" y="1238250"/>
            <a:chExt cx="2571900" cy="2857500"/>
          </a:xfrm>
        </p:grpSpPr>
        <p:sp>
          <p:nvSpPr>
            <p:cNvPr id="195" name="Google Shape;195;g3f60018aa6c_0_66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3f60018aa6c_0_66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3f60018aa6c_0_66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Potential opportunities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Ridge-to-reef conservation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Restoration of wetlands, mangroves &amp; estuaries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&amp; shellfish livelihoods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Biodiversity-based enterprises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  <a:spcAft>
                  <a:spcPts val="551"/>
                </a:spcAft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Climate-resilient livelihoods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98" name="Google Shape;198;g3f60018aa6c_0_66"/>
          <p:cNvGrpSpPr/>
          <p:nvPr/>
        </p:nvGrpSpPr>
        <p:grpSpPr>
          <a:xfrm>
            <a:off x="6212203" y="1151898"/>
            <a:ext cx="2362504" cy="1832610"/>
            <a:chOff x="3286125" y="1238250"/>
            <a:chExt cx="2571900" cy="2857500"/>
          </a:xfrm>
        </p:grpSpPr>
        <p:sp>
          <p:nvSpPr>
            <p:cNvPr id="199" name="Google Shape;199;g3f60018aa6c_0_66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3f60018aa6c_0_66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3f60018aa6c_0_66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Priority Areas 	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Western Ghats–coastal connectivity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Kali, </a:t>
              </a:r>
              <a:r>
                <a:rPr lang="en-US" sz="10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Sharavathi</a:t>
              </a: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0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Aghanashini</a:t>
              </a: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&amp; </a:t>
              </a:r>
              <a:r>
                <a:rPr lang="en-US" sz="10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Gangavali</a:t>
              </a: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river systems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Mandovi</a:t>
              </a: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–</a:t>
              </a:r>
              <a:r>
                <a:rPr lang="en-US" sz="10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Zuari</a:t>
              </a: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estuaries &amp; Khazan systems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  <a:spcAft>
                  <a:spcPts val="551"/>
                </a:spcAft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Wetlands, mangroves &amp; coastal habitats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02" name="Google Shape;202;g3f60018aa6c_0_66"/>
          <p:cNvGrpSpPr/>
          <p:nvPr/>
        </p:nvGrpSpPr>
        <p:grpSpPr>
          <a:xfrm>
            <a:off x="8793312" y="1151934"/>
            <a:ext cx="2362504" cy="1832610"/>
            <a:chOff x="6096000" y="1238250"/>
            <a:chExt cx="2571900" cy="2857500"/>
          </a:xfrm>
        </p:grpSpPr>
        <p:sp>
          <p:nvSpPr>
            <p:cNvPr id="203" name="Google Shape;203;g3f60018aa6c_0_66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3f60018aa6c_0_66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3f60018aa6c_0_66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Interventions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River, wetland &amp; mangrove restoration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Sustainable fisheries &amp; Fish FPOs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Shellfish-based enterprises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Climate-resilient agriculture &amp; agroforestry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Nature-based &amp; women/youth enterprises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689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Community conservation &amp; BMCs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06" name="Google Shape;206;g3f60018aa6c_0_66"/>
          <p:cNvGrpSpPr/>
          <p:nvPr/>
        </p:nvGrpSpPr>
        <p:grpSpPr>
          <a:xfrm>
            <a:off x="3581874" y="3681578"/>
            <a:ext cx="2362504" cy="1589008"/>
            <a:chOff x="476250" y="1238250"/>
            <a:chExt cx="2571900" cy="2857500"/>
          </a:xfrm>
        </p:grpSpPr>
        <p:sp>
          <p:nvSpPr>
            <p:cNvPr id="207" name="Google Shape;207;g3f60018aa6c_0_66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3f60018aa6c_0_66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3f60018aa6c_0_66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Potential opportunities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Ridge-to-reef conservation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Restoration of wetlands, mangroves &amp; estuaries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&amp; shellfish livelihoods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Biodiversity-based enterprises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spcBef>
                  <a:spcPts val="551"/>
                </a:spcBef>
                <a:spcAft>
                  <a:spcPts val="551"/>
                </a:spcAft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Climate-resilient livelihoods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10" name="Google Shape;210;g3f60018aa6c_0_66"/>
          <p:cNvGrpSpPr/>
          <p:nvPr/>
        </p:nvGrpSpPr>
        <p:grpSpPr>
          <a:xfrm>
            <a:off x="6212208" y="3691104"/>
            <a:ext cx="2362504" cy="1589008"/>
            <a:chOff x="3286125" y="1238250"/>
            <a:chExt cx="2571900" cy="2857500"/>
          </a:xfrm>
        </p:grpSpPr>
        <p:sp>
          <p:nvSpPr>
            <p:cNvPr id="211" name="Google Shape;211;g3f60018aa6c_0_66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3f60018aa6c_0_66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3f60018aa6c_0_66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Priority Areas 	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689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Pressure on natural resources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Changing agricultural systems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Livelihood vulnerability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spcAft>
                  <a:spcPts val="551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development pressures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14" name="Google Shape;214;g3f60018aa6c_0_66"/>
          <p:cNvGrpSpPr/>
          <p:nvPr/>
        </p:nvGrpSpPr>
        <p:grpSpPr>
          <a:xfrm>
            <a:off x="8793312" y="3691104"/>
            <a:ext cx="2362504" cy="1589008"/>
            <a:chOff x="6096000" y="1238250"/>
            <a:chExt cx="2571900" cy="2857500"/>
          </a:xfrm>
        </p:grpSpPr>
        <p:sp>
          <p:nvSpPr>
            <p:cNvPr id="215" name="Google Shape;215;g3f60018aa6c_0_66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3f60018aa6c_0_66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543"/>
              </a:pPr>
              <a:endParaRPr sz="128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3f60018aa6c_0_66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213"/>
              </a:pPr>
              <a:r>
                <a:rPr lang="en-US" sz="1333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Interventions</a:t>
              </a:r>
              <a:endParaRPr sz="1333" b="1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689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Community-led restoration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and shellfish systems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Biodiversity-compatible livelihoods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19977" indent="-265402">
                <a:spcBef>
                  <a:spcPts val="551"/>
                </a:spcBef>
                <a:spcAft>
                  <a:spcPts val="551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0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Strengthened local institutions</a:t>
              </a:r>
              <a:endParaRPr sz="10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18" name="Google Shape;218;g3f60018aa6c_0_66"/>
          <p:cNvSpPr txBox="1"/>
          <p:nvPr/>
        </p:nvSpPr>
        <p:spPr>
          <a:xfrm>
            <a:off x="587718" y="1240425"/>
            <a:ext cx="2724250" cy="7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937"/>
              </a:spcBef>
              <a:buClr>
                <a:srgbClr val="000000"/>
              </a:buClr>
              <a:buSzPts val="1100"/>
            </a:pPr>
            <a:r>
              <a:rPr lang="en-US" sz="1333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WESTERN GHATS–COASTAL LANDSCAPE</a:t>
            </a:r>
            <a:endParaRPr sz="1333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spcBef>
                <a:spcPts val="250"/>
              </a:spcBef>
              <a:buClr>
                <a:srgbClr val="000000"/>
              </a:buClr>
              <a:buSzPts val="1100"/>
            </a:pPr>
            <a:r>
              <a:rPr lang="en-US" sz="1333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Goa + Coastal Karnataka</a:t>
            </a:r>
            <a:endParaRPr sz="1333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g3f60018aa6c_0_66"/>
          <p:cNvSpPr txBox="1"/>
          <p:nvPr/>
        </p:nvSpPr>
        <p:spPr>
          <a:xfrm>
            <a:off x="383272" y="4002058"/>
            <a:ext cx="2602500" cy="1012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76188" rIns="76188" bIns="76188" anchor="t" anchorCtr="0">
            <a:spAutoFit/>
          </a:bodyPr>
          <a:lstStyle/>
          <a:p>
            <a:pPr>
              <a:spcBef>
                <a:spcPts val="1250"/>
              </a:spcBef>
            </a:pPr>
            <a:r>
              <a:rPr lang="en-US" sz="1333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EAST COASTAL LANDSCAPE</a:t>
            </a:r>
            <a:endParaRPr sz="1333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spcBef>
                <a:spcPts val="250"/>
              </a:spcBef>
            </a:pPr>
            <a:r>
              <a:rPr lang="en-US" sz="1333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Balasore + </a:t>
            </a:r>
            <a:r>
              <a:rPr lang="en-US" sz="1333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Bhadrak</a:t>
            </a:r>
            <a:r>
              <a:rPr lang="en-US" sz="1333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, Odisha</a:t>
            </a:r>
            <a:endParaRPr sz="1333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spcBef>
                <a:spcPts val="250"/>
              </a:spcBef>
            </a:pPr>
            <a:r>
              <a:rPr lang="en-US" sz="1333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South 24 Parganas, West Bengal</a:t>
            </a:r>
            <a:endParaRPr sz="1333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g3f60018aa6c_0_66"/>
          <p:cNvSpPr txBox="1"/>
          <p:nvPr/>
        </p:nvSpPr>
        <p:spPr>
          <a:xfrm>
            <a:off x="482938" y="1303038"/>
            <a:ext cx="9786750" cy="91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2867"/>
            </a:pPr>
            <a:endParaRPr sz="2389" b="1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EFC2611-6BB2-2C9B-3362-F056E2188A05}"/>
              </a:ext>
            </a:extLst>
          </p:cNvPr>
          <p:cNvSpPr txBox="1">
            <a:spLocks/>
          </p:cNvSpPr>
          <p:nvPr/>
        </p:nvSpPr>
        <p:spPr>
          <a:xfrm>
            <a:off x="564091" y="178531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ICR Landscape Priorities and Strategic Interventions </a:t>
            </a:r>
          </a:p>
        </p:txBody>
      </p:sp>
      <p:pic>
        <p:nvPicPr>
          <p:cNvPr id="7" name="Picture 6" descr="A group of colorful logos&#10;&#10;Description automatically generated">
            <a:extLst>
              <a:ext uri="{FF2B5EF4-FFF2-40B4-BE49-F238E27FC236}">
                <a16:creationId xmlns:a16="http://schemas.microsoft.com/office/drawing/2014/main" id="{3E3B8640-D836-85CC-1F3F-DECC05CE14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OSTA cover (Pannel_2)">
            <a:extLst>
              <a:ext uri="{FF2B5EF4-FFF2-40B4-BE49-F238E27FC236}">
                <a16:creationId xmlns:a16="http://schemas.microsoft.com/office/drawing/2014/main" id="{7D9AF1D7-432E-4B9E-9D9B-8045F809B6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21166" y="616530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C2FB3-B1C7-B385-EC17-93D4C4909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B948A282-327F-8DC8-965A-3AE39DBA676A}"/>
              </a:ext>
            </a:extLst>
          </p:cNvPr>
          <p:cNvGrpSpPr/>
          <p:nvPr/>
        </p:nvGrpSpPr>
        <p:grpSpPr>
          <a:xfrm>
            <a:off x="143942" y="1043567"/>
            <a:ext cx="12048058" cy="4547961"/>
            <a:chOff x="406889" y="827483"/>
            <a:chExt cx="2924463" cy="326217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0EC2E063-84BE-E7C7-90EA-8D53F608BA05}"/>
                </a:ext>
              </a:extLst>
            </p:cNvPr>
            <p:cNvSpPr/>
            <p:nvPr/>
          </p:nvSpPr>
          <p:spPr>
            <a:xfrm>
              <a:off x="406889" y="1232153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4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33982E4D-4A46-B28B-0379-6EA0CD70715E}"/>
                </a:ext>
              </a:extLst>
            </p:cNvPr>
            <p:cNvSpPr txBox="1"/>
            <p:nvPr/>
          </p:nvSpPr>
          <p:spPr>
            <a:xfrm>
              <a:off x="562070" y="827483"/>
              <a:ext cx="2769282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GB" b="1" dirty="0">
                  <a:solidFill>
                    <a:srgbClr val="1B4332"/>
                  </a:solidFill>
                  <a:latin typeface="+mj-lt"/>
                  <a:ea typeface="Lato"/>
                  <a:cs typeface="Lato"/>
                  <a:sym typeface="Lato"/>
                </a:rPr>
                <a:t>Climate Variability, and Limited Irrigation affecting Agriculture Productivity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Promote community-managed irrigation system, including solar-powered irrigation systems</a:t>
              </a:r>
            </a:p>
            <a:p>
              <a:pPr marL="380985" indent="-240761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Revival of traditional </a:t>
              </a:r>
              <a:r>
                <a:rPr lang="en-GB" i="1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Dong s</a:t>
              </a:r>
              <a:r>
                <a:rPr lang="en-GB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ystem </a:t>
              </a:r>
            </a:p>
            <a:p>
              <a:pPr marL="380985" indent="-240761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Integrated farming, self-reliant farming, revival of traditional climate-smart crops (Millet)</a:t>
              </a:r>
            </a:p>
            <a:p>
              <a:pPr marL="380985" indent="-240761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Community-based pasture management, restoration of degraded grasslands</a:t>
              </a:r>
            </a:p>
            <a:p>
              <a:pPr marL="380985" indent="-240761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endParaRPr lang="en-GB" dirty="0">
                <a:solidFill>
                  <a:srgbClr val="405045"/>
                </a:solidFill>
                <a:latin typeface="+mj-lt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GB" b="1" dirty="0">
                  <a:solidFill>
                    <a:srgbClr val="1B4332"/>
                  </a:solidFill>
                  <a:latin typeface="+mj-lt"/>
                  <a:ea typeface="Lato"/>
                  <a:cs typeface="Lato"/>
                  <a:sym typeface="Lato"/>
                </a:rPr>
                <a:t>Agrobiodiversity, affecting food security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Revival of indigenous landraces, traditional seed conservation systems, homestead gardens, crop diversification, intercropping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Developing incentive mechanism, or nature-based enterprise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Responsible tourism 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Value addition to local produces</a:t>
              </a:r>
            </a:p>
            <a:p>
              <a:pPr marL="380985" indent="-240761">
                <a:spcBef>
                  <a:spcPts val="500"/>
                </a:spcBef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dirty="0">
                  <a:solidFill>
                    <a:srgbClr val="405045"/>
                  </a:solidFill>
                  <a:latin typeface="+mj-lt"/>
                  <a:ea typeface="Lato"/>
                  <a:cs typeface="Lato"/>
                  <a:sym typeface="Lato"/>
                </a:rPr>
                <a:t>Improved market access</a:t>
              </a:r>
            </a:p>
            <a:p>
              <a:pPr>
                <a:spcBef>
                  <a:spcPts val="375"/>
                </a:spcBef>
                <a:buClr>
                  <a:srgbClr val="000000"/>
                </a:buClr>
                <a:buSzPts val="1400"/>
              </a:pPr>
              <a:endParaRPr lang="en-US" dirty="0">
                <a:solidFill>
                  <a:srgbClr val="405045"/>
                </a:solidFill>
                <a:latin typeface="+mj-lt"/>
                <a:ea typeface="Lato"/>
                <a:cs typeface="Lato"/>
                <a:sym typeface="Lato"/>
              </a:endParaRPr>
            </a:p>
            <a:p>
              <a:pPr marL="380985" indent="-240761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endParaRPr lang="en-GB" dirty="0">
                <a:solidFill>
                  <a:srgbClr val="405045"/>
                </a:solidFill>
                <a:latin typeface="+mj-lt"/>
                <a:ea typeface="Lato"/>
                <a:cs typeface="Lato"/>
                <a:sym typeface="Lato"/>
              </a:endParaRPr>
            </a:p>
            <a:p>
              <a:pPr marL="140224">
                <a:spcBef>
                  <a:spcPts val="500"/>
                </a:spcBef>
                <a:spcAft>
                  <a:spcPts val="500"/>
                </a:spcAft>
                <a:buClr>
                  <a:srgbClr val="405045"/>
                </a:buClr>
                <a:buSzPts val="950"/>
              </a:pPr>
              <a:endParaRPr lang="en-GB" dirty="0">
                <a:solidFill>
                  <a:srgbClr val="405045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A532FF1-FFE2-6C69-A8D2-CEAEEB5FA692}"/>
              </a:ext>
            </a:extLst>
          </p:cNvPr>
          <p:cNvSpPr txBox="1">
            <a:spLocks/>
          </p:cNvSpPr>
          <p:nvPr/>
        </p:nvSpPr>
        <p:spPr>
          <a:xfrm>
            <a:off x="429692" y="228820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Northeast Strategic Interventions</a:t>
            </a:r>
          </a:p>
        </p:txBody>
      </p:sp>
      <p:pic>
        <p:nvPicPr>
          <p:cNvPr id="7" name="Picture 6" descr="A group of colorful logos&#10;&#10;Description automatically generated">
            <a:extLst>
              <a:ext uri="{FF2B5EF4-FFF2-40B4-BE49-F238E27FC236}">
                <a16:creationId xmlns:a16="http://schemas.microsoft.com/office/drawing/2014/main" id="{3611D734-E099-A199-0738-388DB2E701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OSTA cover (Pannel_2)">
            <a:extLst>
              <a:ext uri="{FF2B5EF4-FFF2-40B4-BE49-F238E27FC236}">
                <a16:creationId xmlns:a16="http://schemas.microsoft.com/office/drawing/2014/main" id="{49E6C9D1-FC1B-C664-AAFF-136D68350D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155700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1577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4840-AA70-D94C-5974-98967C196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2163F9-9F50-D440-2373-CA605F051647}"/>
              </a:ext>
            </a:extLst>
          </p:cNvPr>
          <p:cNvSpPr txBox="1"/>
          <p:nvPr/>
        </p:nvSpPr>
        <p:spPr>
          <a:xfrm>
            <a:off x="713031" y="1096738"/>
            <a:ext cx="10765937" cy="4719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-US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Human-wildlife conflict, particularly HEC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Strengthen community-based conflict management through early warning systems, village response teams</a:t>
            </a:r>
          </a:p>
          <a:p>
            <a:pPr marL="380985" indent="-240761">
              <a:spcBef>
                <a:spcPts val="500"/>
              </a:spcBef>
              <a:spcAft>
                <a:spcPts val="5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Promotion of alternative livelihood, cultivation of non-palatable crops </a:t>
            </a:r>
          </a:p>
          <a:p>
            <a:pPr marL="380985" indent="-240761">
              <a:spcBef>
                <a:spcPts val="500"/>
              </a:spcBef>
              <a:spcAft>
                <a:spcPts val="5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Community Outreach</a:t>
            </a:r>
          </a:p>
          <a:p>
            <a:pPr marL="380985" indent="-240761">
              <a:spcBef>
                <a:spcPts val="500"/>
              </a:spcBef>
              <a:spcAft>
                <a:spcPts val="5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Advocacy for crop insurance under PMFBY, other insurance schemes</a:t>
            </a:r>
          </a:p>
          <a:p>
            <a:pPr marL="380985" indent="-240761">
              <a:spcBef>
                <a:spcPts val="500"/>
              </a:spcBef>
              <a:spcAft>
                <a:spcPts val="5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Restoration of degraded habitats, revival of corridors </a:t>
            </a:r>
          </a:p>
          <a:p>
            <a:pPr marL="140224">
              <a:spcBef>
                <a:spcPts val="500"/>
              </a:spcBef>
              <a:spcAft>
                <a:spcPts val="500"/>
              </a:spcAft>
              <a:buClr>
                <a:srgbClr val="405045"/>
              </a:buClr>
              <a:buSzPts val="950"/>
            </a:pPr>
            <a:endParaRPr lang="en-US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SzPts val="1100"/>
            </a:pPr>
            <a:r>
              <a:rPr lang="en-GB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Recurring Flood, Wetland Degradation, Livelihood Vulnerabilities 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Revival of traditional flood-resilient crops such as </a:t>
            </a:r>
            <a:r>
              <a:rPr lang="en-US" dirty="0" err="1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Bau-dhan</a:t>
            </a: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(paddy)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Sustainable fisheries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Value addition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Improved market access</a:t>
            </a:r>
          </a:p>
          <a:p>
            <a:pPr marL="380985" indent="-240761">
              <a:spcBef>
                <a:spcPts val="5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US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Promote nature-based solutions for flood management, restoration of riparian vegetation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48197-3BEB-835C-BA34-AB545A5128A2}"/>
              </a:ext>
            </a:extLst>
          </p:cNvPr>
          <p:cNvSpPr txBox="1">
            <a:spLocks/>
          </p:cNvSpPr>
          <p:nvPr/>
        </p:nvSpPr>
        <p:spPr>
          <a:xfrm>
            <a:off x="564092" y="172946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Northeast Strategic Interventions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AE47B017-6076-270E-AD48-3AC5EB38F7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EAF66B9E-0310-F17F-A490-D7DEE0ADAD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192456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179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46210-67BA-E584-D432-97D1F810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8;p8">
            <a:extLst>
              <a:ext uri="{FF2B5EF4-FFF2-40B4-BE49-F238E27FC236}">
                <a16:creationId xmlns:a16="http://schemas.microsoft.com/office/drawing/2014/main" id="{8C6B6FEA-014E-F812-DCD8-245B27059C0F}"/>
              </a:ext>
            </a:extLst>
          </p:cNvPr>
          <p:cNvGrpSpPr/>
          <p:nvPr/>
        </p:nvGrpSpPr>
        <p:grpSpPr>
          <a:xfrm>
            <a:off x="339214" y="1723630"/>
            <a:ext cx="10452612" cy="3438920"/>
            <a:chOff x="476250" y="1238250"/>
            <a:chExt cx="2571900" cy="2857500"/>
          </a:xfrm>
        </p:grpSpPr>
        <p:sp>
          <p:nvSpPr>
            <p:cNvPr id="17" name="Google Shape;239;p8">
              <a:extLst>
                <a:ext uri="{FF2B5EF4-FFF2-40B4-BE49-F238E27FC236}">
                  <a16:creationId xmlns:a16="http://schemas.microsoft.com/office/drawing/2014/main" id="{C9ABC1EE-EFE0-1A03-29A4-90C8D1FCAC81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1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41;p8">
              <a:extLst>
                <a:ext uri="{FF2B5EF4-FFF2-40B4-BE49-F238E27FC236}">
                  <a16:creationId xmlns:a16="http://schemas.microsoft.com/office/drawing/2014/main" id="{1D0E9703-F2FE-3DFB-41CC-9B0B228E5A71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375"/>
                </a:spcBef>
                <a:buClr>
                  <a:srgbClr val="000000"/>
                </a:buClr>
                <a:buSzPts val="1400"/>
              </a:pPr>
              <a:endParaRPr lang="en-US" sz="1417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0A53339-6392-306C-9B88-71EA9C86A178}"/>
              </a:ext>
            </a:extLst>
          </p:cNvPr>
          <p:cNvSpPr txBox="1"/>
          <p:nvPr/>
        </p:nvSpPr>
        <p:spPr>
          <a:xfrm>
            <a:off x="662767" y="1071825"/>
            <a:ext cx="10986307" cy="484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Solid Waste Management and Circular Economy Opportunities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Operationalise existing waste management infrastructure under Swachh Bharat Mission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Decentralise waste collection, household-level source segregation 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Establish community-managed Material Recovery Facility (MRF)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  <a:buFont typeface="Lato"/>
              <a:buChar char="●"/>
            </a:pPr>
            <a:endParaRPr lang="en-GB" b="1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168275"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</a:pPr>
            <a:r>
              <a:rPr lang="en-GB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Renewable Energy Access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buClr>
                <a:srgbClr val="405045"/>
              </a:buClr>
              <a:buSzPts val="950"/>
              <a:buFont typeface="Lato"/>
              <a:buChar char="●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Renewable energy-based livelihood intervention such as solar-powered rice mills, cold storage, post-harvest technologies 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  <a:buFont typeface="Lato"/>
              <a:buChar char="●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Decentralised renewable energy solutions such as solar-powered community infrastructure, solar home lighting systems</a:t>
            </a:r>
          </a:p>
          <a:p>
            <a:pPr marL="457200" lvl="0" indent="-28892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405045"/>
              </a:buClr>
              <a:buSzPts val="950"/>
              <a:buFont typeface="Lato"/>
              <a:buChar char="●"/>
            </a:pP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</a:t>
            </a:r>
            <a:endParaRPr lang="en-GB" b="1" i="0" u="none" strike="noStrike" cap="none" dirty="0">
              <a:solidFill>
                <a:srgbClr val="1B4332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3D6192-1BC1-20FE-CB96-00DE14E1C71B}"/>
              </a:ext>
            </a:extLst>
          </p:cNvPr>
          <p:cNvSpPr txBox="1">
            <a:spLocks/>
          </p:cNvSpPr>
          <p:nvPr/>
        </p:nvSpPr>
        <p:spPr>
          <a:xfrm>
            <a:off x="453513" y="244232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Northeast Strategic Interventions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B4C9E57E-50E6-2AA9-6953-83FA31CD58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0488ED37-CC33-0B98-552A-F084FC7B98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01957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6898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160101"/>
            <a:ext cx="3619500" cy="255746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1208657"/>
            <a:ext cx="3619500" cy="255746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3340" y="1242431"/>
            <a:ext cx="3619500" cy="25531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5325" y="1149665"/>
            <a:ext cx="1890236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Agriculture &amp; Climate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325" y="1740548"/>
            <a:ext cx="3223532" cy="17528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sz="1600" b="1" dirty="0">
                <a:solidFill>
                  <a:srgbClr val="334155"/>
                </a:solidFill>
                <a:latin typeface="+mj-lt"/>
              </a:rPr>
              <a:t>Promote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 innovative water conservation measures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, drip irrigation, cold-tolerant high-value crops, and solar greenhouse technology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, native horticulture species.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05325" y="1183001"/>
            <a:ext cx="2190273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0F2942"/>
                </a:solidFill>
                <a:latin typeface="+mj-lt"/>
              </a:rPr>
              <a:t>Hydrology</a:t>
            </a:r>
            <a:endParaRPr sz="1600" b="1" dirty="0">
              <a:solidFill>
                <a:srgbClr val="0F2942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5325" y="1711048"/>
            <a:ext cx="3187246" cy="867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Usage of 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check dams, and enhance community-led watershed management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, afforestation.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31201" y="1215868"/>
            <a:ext cx="2060257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Clean Energy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31201" y="1625986"/>
            <a:ext cx="3164114" cy="867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Decentralised mechanisms for Rooftop Solar for space heating and lighting. Passive solar architecture.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848101"/>
            <a:ext cx="3619500" cy="243863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756145" y="3886417"/>
            <a:ext cx="1870233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Land &amp; Urban Growth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8187" y="4315520"/>
            <a:ext cx="3180670" cy="867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S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mart urban planning, regenerative agriculture, long-term  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soil health 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monitoring, and slope reforestation.</a:t>
            </a:r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3848101"/>
            <a:ext cx="3619500" cy="243863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4524538" y="3873718"/>
            <a:ext cx="2250281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0F2942"/>
                </a:solidFill>
                <a:latin typeface="+mj-lt"/>
              </a:rPr>
              <a:t>Biodiversity Conservation</a:t>
            </a:r>
            <a:endParaRPr sz="1600" b="1" dirty="0">
              <a:solidFill>
                <a:srgbClr val="0F2942"/>
              </a:solidFill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24373" y="4308470"/>
            <a:ext cx="3168197" cy="1457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S</a:t>
            </a:r>
            <a:r>
              <a:rPr sz="1600" b="1" dirty="0" err="1">
                <a:solidFill>
                  <a:srgbClr val="334155"/>
                </a:solidFill>
                <a:latin typeface="+mj-lt"/>
              </a:rPr>
              <a:t>pecies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 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Conservation of Flora and Fauna </a:t>
            </a:r>
            <a:r>
              <a:rPr lang="en-GB" sz="1600" b="1" dirty="0">
                <a:solidFill>
                  <a:srgbClr val="334155"/>
                </a:solidFill>
                <a:latin typeface="+mj-lt"/>
                <a:sym typeface="Lato"/>
              </a:rPr>
              <a:t>(incl. Lichens),</a:t>
            </a:r>
            <a:r>
              <a:rPr lang="en-IN" sz="1600" b="1" dirty="0">
                <a:solidFill>
                  <a:srgbClr val="334155"/>
                </a:solidFill>
                <a:latin typeface="+mj-lt"/>
                <a:sym typeface="Lato"/>
              </a:rPr>
              <a:t> </a:t>
            </a:r>
            <a:r>
              <a:rPr lang="en-GB" sz="1600" b="1" dirty="0">
                <a:solidFill>
                  <a:srgbClr val="334155"/>
                </a:solidFill>
                <a:latin typeface="+mj-lt"/>
                <a:sym typeface="Lato"/>
              </a:rPr>
              <a:t>restoration of degraded habitats, HW Conflict mitigation strategies (incl. solar fencing, non-lethal methods).</a:t>
            </a:r>
          </a:p>
        </p:txBody>
      </p:sp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3848101"/>
            <a:ext cx="3653146" cy="2438635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8331201" y="3873717"/>
            <a:ext cx="2200275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3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Waste &amp; Pollution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324851" y="4190470"/>
            <a:ext cx="3170464" cy="585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468"/>
              </a:lnSpc>
            </a:pPr>
            <a:r>
              <a:rPr sz="1600" b="1" dirty="0">
                <a:solidFill>
                  <a:srgbClr val="334155"/>
                </a:solidFill>
                <a:latin typeface="+mj-lt"/>
              </a:rPr>
              <a:t>Implement integrated solid waste management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 and ecotourism initiatives, awareness and outreach.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90140-4937-CE51-2231-84323EC09D4A}"/>
              </a:ext>
            </a:extLst>
          </p:cNvPr>
          <p:cNvSpPr txBox="1">
            <a:spLocks/>
          </p:cNvSpPr>
          <p:nvPr/>
        </p:nvSpPr>
        <p:spPr>
          <a:xfrm>
            <a:off x="564092" y="203118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Ladakh (Kargil) Interventions</a:t>
            </a:r>
          </a:p>
        </p:txBody>
      </p:sp>
      <p:pic>
        <p:nvPicPr>
          <p:cNvPr id="10" name="Picture 9" descr="A group of colorful logos&#10;&#10;Description automatically generated">
            <a:extLst>
              <a:ext uri="{FF2B5EF4-FFF2-40B4-BE49-F238E27FC236}">
                <a16:creationId xmlns:a16="http://schemas.microsoft.com/office/drawing/2014/main" id="{3B3E8AEB-25A3-F818-6A34-AD01AE9A2E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OSTA cover (Pannel_2)">
            <a:extLst>
              <a:ext uri="{FF2B5EF4-FFF2-40B4-BE49-F238E27FC236}">
                <a16:creationId xmlns:a16="http://schemas.microsoft.com/office/drawing/2014/main" id="{A7997041-698D-5C60-2586-278925FFC3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28575" y="6187706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191009"/>
            <a:ext cx="3619500" cy="22955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1191009"/>
            <a:ext cx="3619500" cy="2295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1175802"/>
            <a:ext cx="3619500" cy="22955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4851" y="1155261"/>
            <a:ext cx="1850231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Soil Erosion &amp; Slopes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2684" y="1155261"/>
            <a:ext cx="1960245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Drying Natural Springs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10612" y="1155261"/>
            <a:ext cx="2240280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IN" sz="1600" b="1" dirty="0">
                <a:solidFill>
                  <a:srgbClr val="0F2942"/>
                </a:solidFill>
                <a:latin typeface="+mj-lt"/>
              </a:rPr>
              <a:t>Agriculture &amp; Wildlife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10745" y="1575621"/>
            <a:ext cx="3184569" cy="11148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Protection of wildlife habitat and agricultural lands, co</a:t>
            </a:r>
            <a:r>
              <a:rPr sz="1600" b="1" dirty="0" err="1">
                <a:solidFill>
                  <a:srgbClr val="334155"/>
                </a:solidFill>
                <a:latin typeface="+mj-lt"/>
              </a:rPr>
              <a:t>mmunity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 solar fencing,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 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non-palatable  crops, and </a:t>
            </a:r>
            <a:r>
              <a:rPr sz="1600" b="1" dirty="0" err="1">
                <a:solidFill>
                  <a:srgbClr val="334155"/>
                </a:solidFill>
                <a:latin typeface="+mj-lt"/>
              </a:rPr>
              <a:t>agro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-forestry </a:t>
            </a:r>
            <a:r>
              <a:rPr lang="en-US" sz="1600" b="1" dirty="0">
                <a:solidFill>
                  <a:srgbClr val="334155"/>
                </a:solidFill>
                <a:latin typeface="+mj-lt"/>
              </a:rPr>
              <a:t>initiatives.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4850" y="1649368"/>
            <a:ext cx="2876550" cy="8327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334155"/>
                </a:solidFill>
                <a:latin typeface="+mj-lt"/>
              </a:rPr>
              <a:t>Bio-engineering slope </a:t>
            </a:r>
            <a:r>
              <a:rPr sz="1600" b="1" dirty="0" err="1">
                <a:solidFill>
                  <a:srgbClr val="334155"/>
                </a:solidFill>
                <a:latin typeface="+mj-lt"/>
              </a:rPr>
              <a:t>stabili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s</a:t>
            </a:r>
            <a:r>
              <a:rPr sz="1600" b="1" dirty="0" err="1">
                <a:solidFill>
                  <a:srgbClr val="334155"/>
                </a:solidFill>
                <a:latin typeface="+mj-lt"/>
              </a:rPr>
              <a:t>ation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, wall terracing, and native tree afforestation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.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92685" y="1575615"/>
            <a:ext cx="3199886" cy="11148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 err="1">
                <a:solidFill>
                  <a:srgbClr val="334155"/>
                </a:solidFill>
                <a:latin typeface="+mj-lt"/>
              </a:rPr>
              <a:t>Springshed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 rejuvenation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 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hydro-geological recharge trenches, and community water sanctuary protection.</a:t>
            </a:r>
          </a:p>
        </p:txBody>
      </p:sp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22" y="3681784"/>
            <a:ext cx="4988041" cy="2427082"/>
          </a:xfrm>
          <a:prstGeom prst="rect">
            <a:avLst/>
          </a:prstGeom>
        </p:spPr>
      </p:pic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225" y="3681784"/>
            <a:ext cx="5103928" cy="248347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15847" y="3755020"/>
            <a:ext cx="2100262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Energy &amp; Waste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95326" y="4074760"/>
            <a:ext cx="4757737" cy="8327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IN" sz="1600" b="1" dirty="0">
                <a:solidFill>
                  <a:srgbClr val="334155"/>
                </a:solidFill>
                <a:latin typeface="+mj-lt"/>
              </a:rPr>
              <a:t>Alternative fuels, improved cookstoves and RE access, waste management initiatives, awareness and outreach, 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52930" y="3749356"/>
            <a:ext cx="1890236" cy="278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0F2942"/>
                </a:solidFill>
                <a:latin typeface="+mj-lt"/>
              </a:rPr>
              <a:t>Gender &amp; Livelihoods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61577" y="4118377"/>
            <a:ext cx="4757737" cy="550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200"/>
              </a:lnSpc>
            </a:pPr>
            <a:r>
              <a:rPr sz="1600" b="1" dirty="0">
                <a:solidFill>
                  <a:srgbClr val="334155"/>
                </a:solidFill>
                <a:latin typeface="+mj-lt"/>
              </a:rPr>
              <a:t>Empower Self-Help Groups (SHGs) in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 commercial</a:t>
            </a:r>
            <a:r>
              <a:rPr sz="1600" b="1" dirty="0">
                <a:solidFill>
                  <a:srgbClr val="334155"/>
                </a:solidFill>
                <a:latin typeface="+mj-lt"/>
              </a:rPr>
              <a:t> value chains; </a:t>
            </a:r>
            <a:r>
              <a:rPr lang="en-IN" sz="1600" b="1" dirty="0">
                <a:solidFill>
                  <a:srgbClr val="334155"/>
                </a:solidFill>
                <a:latin typeface="+mj-lt"/>
              </a:rPr>
              <a:t>promote ecotourism</a:t>
            </a:r>
            <a:endParaRPr sz="1600" b="1" dirty="0">
              <a:solidFill>
                <a:srgbClr val="334155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BD179-485A-82E6-40B9-583B14EB6761}"/>
              </a:ext>
            </a:extLst>
          </p:cNvPr>
          <p:cNvSpPr txBox="1">
            <a:spLocks/>
          </p:cNvSpPr>
          <p:nvPr/>
        </p:nvSpPr>
        <p:spPr>
          <a:xfrm>
            <a:off x="570037" y="199500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Uttarakhand (Gangotri – </a:t>
            </a:r>
            <a:r>
              <a:rPr lang="en-US" sz="2800" b="1" dirty="0" err="1"/>
              <a:t>Govindghat</a:t>
            </a:r>
            <a:r>
              <a:rPr lang="en-US" sz="2800" b="1" dirty="0"/>
              <a:t>) Interventions</a:t>
            </a:r>
          </a:p>
        </p:txBody>
      </p:sp>
      <p:pic>
        <p:nvPicPr>
          <p:cNvPr id="10" name="Picture 9" descr="A group of colorful logos&#10;&#10;Description automatically generated">
            <a:extLst>
              <a:ext uri="{FF2B5EF4-FFF2-40B4-BE49-F238E27FC236}">
                <a16:creationId xmlns:a16="http://schemas.microsoft.com/office/drawing/2014/main" id="{21130D9A-B30B-CDFD-83B6-D3C17F7FE7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OSTA cover (Pannel_2)">
            <a:extLst>
              <a:ext uri="{FF2B5EF4-FFF2-40B4-BE49-F238E27FC236}">
                <a16:creationId xmlns:a16="http://schemas.microsoft.com/office/drawing/2014/main" id="{32440B82-17A7-5193-8FB7-A0936E8928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1" y="6182102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0FD6533-5F39-6A8E-FFBD-24C17CEEB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072" y="792395"/>
            <a:ext cx="11674928" cy="5722374"/>
          </a:xfrm>
        </p:spPr>
        <p:txBody>
          <a:bodyPr>
            <a:noAutofit/>
          </a:bodyPr>
          <a:lstStyle/>
          <a:p>
            <a:pPr algn="l">
              <a:lnSpc>
                <a:spcPts val="2900"/>
              </a:lnSpc>
              <a:spcBef>
                <a:spcPts val="0"/>
              </a:spcBef>
            </a:pPr>
            <a:r>
              <a:rPr lang="en-IN" sz="2000" dirty="0"/>
              <a:t>The knowledge management objectives in SGP are to: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Capture knowledge,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Leverage local expertise and give voice to civil society,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Identify new approaches and ways of learning,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Improve effectiveness, improve capacities of staff and grantees,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Promote and encourage innovation,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Address operational and programmatic challenges effectively,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IN" sz="2000" dirty="0"/>
              <a:t>I</a:t>
            </a:r>
            <a:r>
              <a:rPr lang="en-IN" sz="2000"/>
              <a:t>nfluence </a:t>
            </a:r>
            <a:r>
              <a:rPr lang="en-IN" sz="2000" dirty="0"/>
              <a:t>policy and scale up good practices.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2000" dirty="0"/>
              <a:t>At the project level, each grant project needs to include a knowledge management plan with a corresponding budget 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2000" dirty="0"/>
              <a:t>Focus should be to capture their experience as well as to access the training needed to carry out the projects</a:t>
            </a:r>
          </a:p>
          <a:p>
            <a:pPr marL="342900" indent="-342900" algn="l">
              <a:lnSpc>
                <a:spcPts val="29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2000" dirty="0"/>
              <a:t>Knowledge management activities at the project level could include peer to peer learning, training and facilitated exchange of knowledge. </a:t>
            </a:r>
          </a:p>
          <a:p>
            <a:pPr algn="l">
              <a:lnSpc>
                <a:spcPts val="2900"/>
              </a:lnSpc>
              <a:spcBef>
                <a:spcPts val="0"/>
              </a:spcBef>
            </a:pPr>
            <a:endParaRPr lang="en-IN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087DAD-3036-77B9-30D1-2CBABC9C59E1}"/>
              </a:ext>
            </a:extLst>
          </p:cNvPr>
          <p:cNvSpPr txBox="1">
            <a:spLocks/>
          </p:cNvSpPr>
          <p:nvPr/>
        </p:nvSpPr>
        <p:spPr>
          <a:xfrm>
            <a:off x="703387" y="170925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Knowledge Management</a:t>
            </a:r>
          </a:p>
        </p:txBody>
      </p:sp>
      <p:pic>
        <p:nvPicPr>
          <p:cNvPr id="11" name="Picture 10" descr="A group of colorful logos&#10;&#10;Description automatically generated">
            <a:extLst>
              <a:ext uri="{FF2B5EF4-FFF2-40B4-BE49-F238E27FC236}">
                <a16:creationId xmlns:a16="http://schemas.microsoft.com/office/drawing/2014/main" id="{866BEECE-13C4-A140-1C13-DEF79F4FA1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OSTA cover (Pannel_2)">
            <a:extLst>
              <a:ext uri="{FF2B5EF4-FFF2-40B4-BE49-F238E27FC236}">
                <a16:creationId xmlns:a16="http://schemas.microsoft.com/office/drawing/2014/main" id="{D67E053A-3CAD-957D-23C7-3396AA2D90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31544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192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E532D-BF28-C8B2-7F61-776986360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350"/>
            <a:ext cx="10515600" cy="4351338"/>
          </a:xfrm>
        </p:spPr>
        <p:txBody>
          <a:bodyPr/>
          <a:lstStyle/>
          <a:p>
            <a:pPr>
              <a:lnSpc>
                <a:spcPts val="3700"/>
              </a:lnSpc>
            </a:pPr>
            <a:r>
              <a:rPr lang="en-IN" dirty="0"/>
              <a:t>Case studies </a:t>
            </a:r>
          </a:p>
          <a:p>
            <a:pPr>
              <a:lnSpc>
                <a:spcPts val="3700"/>
              </a:lnSpc>
            </a:pPr>
            <a:r>
              <a:rPr lang="en-IN" dirty="0"/>
              <a:t>Fact sheets </a:t>
            </a:r>
          </a:p>
          <a:p>
            <a:pPr>
              <a:lnSpc>
                <a:spcPts val="3700"/>
              </a:lnSpc>
            </a:pPr>
            <a:r>
              <a:rPr lang="en-IN" dirty="0"/>
              <a:t>Articles </a:t>
            </a:r>
          </a:p>
          <a:p>
            <a:pPr>
              <a:lnSpc>
                <a:spcPts val="3700"/>
              </a:lnSpc>
            </a:pPr>
            <a:r>
              <a:rPr lang="en-IN" dirty="0"/>
              <a:t>Video/photo-stories </a:t>
            </a:r>
          </a:p>
          <a:p>
            <a:pPr>
              <a:lnSpc>
                <a:spcPts val="3700"/>
              </a:lnSpc>
            </a:pPr>
            <a:r>
              <a:rPr lang="en-IN" dirty="0"/>
              <a:t>Peer-to peer knowledge exchanges </a:t>
            </a:r>
          </a:p>
          <a:p>
            <a:pPr>
              <a:lnSpc>
                <a:spcPts val="3700"/>
              </a:lnSpc>
            </a:pPr>
            <a:r>
              <a:rPr lang="en-IN" dirty="0"/>
              <a:t>Demonstration </a:t>
            </a:r>
            <a:r>
              <a:rPr lang="en-IN" dirty="0" err="1"/>
              <a:t>centers</a:t>
            </a:r>
            <a:endParaRPr lang="en-IN" dirty="0"/>
          </a:p>
          <a:p>
            <a:pPr>
              <a:lnSpc>
                <a:spcPts val="3700"/>
              </a:lnSpc>
            </a:pPr>
            <a:r>
              <a:rPr lang="en-IN" dirty="0"/>
              <a:t>Training workshops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5F2434A-FC8A-B841-60F3-1598D0B11B9A}"/>
              </a:ext>
            </a:extLst>
          </p:cNvPr>
          <p:cNvSpPr txBox="1">
            <a:spLocks/>
          </p:cNvSpPr>
          <p:nvPr/>
        </p:nvSpPr>
        <p:spPr>
          <a:xfrm>
            <a:off x="703387" y="170925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KM Activities 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DF9B62ED-2371-784A-7A3A-6EF5699792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2357D386-7E1E-B473-A75C-C30B6D65B4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76200" y="616530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881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620CC-E515-0D31-A6EB-4CEC1696C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1" descr="A map of india with different colored areas">
            <a:extLst>
              <a:ext uri="{FF2B5EF4-FFF2-40B4-BE49-F238E27FC236}">
                <a16:creationId xmlns:a16="http://schemas.microsoft.com/office/drawing/2014/main" id="{8D887ACF-623B-1489-7495-FCA43BBCA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117225"/>
            <a:ext cx="4020241" cy="476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AB7C21D-FDA9-54A4-E657-B2C6F7E16C1A}"/>
              </a:ext>
            </a:extLst>
          </p:cNvPr>
          <p:cNvSpPr txBox="1">
            <a:spLocks/>
          </p:cNvSpPr>
          <p:nvPr/>
        </p:nvSpPr>
        <p:spPr>
          <a:xfrm>
            <a:off x="762000" y="76200"/>
            <a:ext cx="11063816" cy="6370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Overview of the Project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9A84FF-330D-D223-0FCA-CE626095B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456362"/>
              </p:ext>
            </p:extLst>
          </p:nvPr>
        </p:nvGraphicFramePr>
        <p:xfrm>
          <a:off x="398205" y="1113656"/>
          <a:ext cx="7235402" cy="4396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0645">
                  <a:extLst>
                    <a:ext uri="{9D8B030D-6E8A-4147-A177-3AD203B41FA5}">
                      <a16:colId xmlns:a16="http://schemas.microsoft.com/office/drawing/2014/main" val="2237934514"/>
                    </a:ext>
                  </a:extLst>
                </a:gridCol>
                <a:gridCol w="5404757">
                  <a:extLst>
                    <a:ext uri="{9D8B030D-6E8A-4147-A177-3AD203B41FA5}">
                      <a16:colId xmlns:a16="http://schemas.microsoft.com/office/drawing/2014/main" val="973298162"/>
                    </a:ext>
                  </a:extLst>
                </a:gridCol>
              </a:tblGrid>
              <a:tr h="1496194">
                <a:tc>
                  <a:txBody>
                    <a:bodyPr/>
                    <a:lstStyle/>
                    <a:p>
                      <a:pPr algn="l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Objective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To enable communities and organisations to take collective action for socio-ecological resilience and sustainable livelihoods for local and global environmental benefits in three key landscapes of globally significant ecosystems in India.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06391526"/>
                  </a:ext>
                </a:extLst>
              </a:tr>
              <a:tr h="417274">
                <a:tc>
                  <a:txBody>
                    <a:bodyPr/>
                    <a:lstStyle/>
                    <a:p>
                      <a:pPr algn="l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>
                          <a:effectLst/>
                        </a:rPr>
                        <a:t>Duration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18-24 months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66341694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algn="l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>
                          <a:effectLst/>
                        </a:rPr>
                        <a:t>Grant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Up to 75000 USD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32062193"/>
                  </a:ext>
                </a:extLst>
              </a:tr>
              <a:tr h="417274">
                <a:tc rowSpan="4">
                  <a:txBody>
                    <a:bodyPr/>
                    <a:lstStyle/>
                    <a:p>
                      <a:pPr algn="l" rtl="0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Thematic Areas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ts val="2900"/>
                        </a:lnSpc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GEF focal area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02696725"/>
                  </a:ext>
                </a:extLst>
              </a:tr>
              <a:tr h="4172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rtl="0" fontAlgn="t">
                        <a:lnSpc>
                          <a:spcPts val="2900"/>
                        </a:lnSpc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Land Degradation (LD)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9525" marT="9525" marB="0"/>
                </a:tc>
                <a:extLst>
                  <a:ext uri="{0D108BD9-81ED-4DB2-BD59-A6C34878D82A}">
                    <a16:rowId xmlns:a16="http://schemas.microsoft.com/office/drawing/2014/main" val="2814167829"/>
                  </a:ext>
                </a:extLst>
              </a:tr>
              <a:tr h="4172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ts val="2900"/>
                        </a:lnSpc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Biodiversity Conservation (BD)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9525" marT="9525" marB="0"/>
                </a:tc>
                <a:extLst>
                  <a:ext uri="{0D108BD9-81ED-4DB2-BD59-A6C34878D82A}">
                    <a16:rowId xmlns:a16="http://schemas.microsoft.com/office/drawing/2014/main" val="1296855405"/>
                  </a:ext>
                </a:extLst>
              </a:tr>
              <a:tr h="4381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ts val="2900"/>
                        </a:lnSpc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</a:pPr>
                      <a:r>
                        <a:rPr lang="en-IN" sz="2000" u="none" strike="noStrike" dirty="0">
                          <a:effectLst/>
                        </a:rPr>
                        <a:t>Climate Change  (CC)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9525" marT="9525" marB="0"/>
                </a:tc>
                <a:extLst>
                  <a:ext uri="{0D108BD9-81ED-4DB2-BD59-A6C34878D82A}">
                    <a16:rowId xmlns:a16="http://schemas.microsoft.com/office/drawing/2014/main" val="2298866085"/>
                  </a:ext>
                </a:extLst>
              </a:tr>
            </a:tbl>
          </a:graphicData>
        </a:graphic>
      </p:graphicFrame>
      <p:pic>
        <p:nvPicPr>
          <p:cNvPr id="3" name="Picture 2" descr="A group of colorful logos&#10;&#10;Description automatically generated">
            <a:extLst>
              <a:ext uri="{FF2B5EF4-FFF2-40B4-BE49-F238E27FC236}">
                <a16:creationId xmlns:a16="http://schemas.microsoft.com/office/drawing/2014/main" id="{4503D519-7CA5-E7B2-FFAF-CFB02D1F86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OSTA cover (Pannel_2)">
            <a:extLst>
              <a:ext uri="{FF2B5EF4-FFF2-40B4-BE49-F238E27FC236}">
                <a16:creationId xmlns:a16="http://schemas.microsoft.com/office/drawing/2014/main" id="{BDC9DDA9-2488-6A55-319C-5A3EDF93C4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161233" y="6186274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596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DBD79-B3AE-F0FB-A909-444570E7A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29" y="1023534"/>
            <a:ext cx="10678551" cy="5499455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/>
              <a:t>FPIC is the right of Tribal Communities to </a:t>
            </a:r>
            <a:r>
              <a:rPr lang="en-US" sz="2000" b="1" dirty="0"/>
              <a:t>make informed decisions about activities that may affect their lands, resources, livelihoods, culture, or traditional knowledge.</a:t>
            </a:r>
            <a:r>
              <a:rPr lang="en-US" sz="2000" dirty="0"/>
              <a:t> 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b="1" dirty="0"/>
              <a:t>The Four Principles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/>
              <a:t>🟢 </a:t>
            </a:r>
            <a:r>
              <a:rPr lang="en-US" sz="2000" b="1" dirty="0"/>
              <a:t>Free</a:t>
            </a:r>
            <a:r>
              <a:rPr lang="en-US" sz="2000" dirty="0"/>
              <a:t> – Participation is voluntary and free from coercion, pressure, or intimidation.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/>
              <a:t>🟢 </a:t>
            </a:r>
            <a:r>
              <a:rPr lang="en-US" sz="2000" b="1" dirty="0"/>
              <a:t>Prior</a:t>
            </a:r>
            <a:r>
              <a:rPr lang="en-US" sz="2000" dirty="0"/>
              <a:t> – Consent is sought </a:t>
            </a:r>
            <a:r>
              <a:rPr lang="en-US" sz="2000" b="1" dirty="0"/>
              <a:t>before</a:t>
            </a:r>
            <a:r>
              <a:rPr lang="en-US" sz="2000" dirty="0"/>
              <a:t> any project activities begin.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/>
              <a:t>🟢 </a:t>
            </a:r>
            <a:r>
              <a:rPr lang="en-US" sz="2000" b="1" dirty="0"/>
              <a:t>Informed</a:t>
            </a:r>
            <a:r>
              <a:rPr lang="en-US" sz="2000" dirty="0"/>
              <a:t> – Communities receive complete, accurate, and understandable information on the project, including its benefits, risks, and alternatives.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/>
              <a:t>🟢 </a:t>
            </a:r>
            <a:r>
              <a:rPr lang="en-US" sz="2000" b="1" dirty="0"/>
              <a:t>Consent</a:t>
            </a:r>
            <a:r>
              <a:rPr lang="en-US" sz="2000" dirty="0"/>
              <a:t> – Communities have the opportunity to discuss, ask questions, and make their own decisions through their customary decision-making processes.</a:t>
            </a:r>
          </a:p>
          <a:p>
            <a:pPr marL="0" indent="0">
              <a:lnSpc>
                <a:spcPts val="2800"/>
              </a:lnSpc>
              <a:buNone/>
            </a:pP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841097-E040-6FB3-7F44-0A94C18DA306}"/>
              </a:ext>
            </a:extLst>
          </p:cNvPr>
          <p:cNvSpPr txBox="1">
            <a:spLocks/>
          </p:cNvSpPr>
          <p:nvPr/>
        </p:nvSpPr>
        <p:spPr>
          <a:xfrm>
            <a:off x="451696" y="230236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What is Free Prior and Informed Consent?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5CD37EC8-85D8-EB94-F650-C28028A6A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58CDE6D8-57F2-337A-69C9-CC5189CF3B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53779" y="612404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9777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1EEA5AA-D008-3F1F-A921-1F60FAAF0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656" y="892658"/>
            <a:ext cx="3539767" cy="26548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9C3510-A9A5-834A-805B-522C9C811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11" y="3619491"/>
            <a:ext cx="3493912" cy="26204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C92967-8327-D9B9-A72D-75047BF822FF}"/>
              </a:ext>
            </a:extLst>
          </p:cNvPr>
          <p:cNvSpPr txBox="1"/>
          <p:nvPr/>
        </p:nvSpPr>
        <p:spPr>
          <a:xfrm>
            <a:off x="347132" y="892658"/>
            <a:ext cx="7653867" cy="5392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None/>
            </a:pPr>
            <a:r>
              <a:rPr lang="en-US" sz="2000" dirty="0"/>
              <a:t>Social and Environmental Safeguards (SES) are measures that help ensure projects:</a:t>
            </a: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Avoid harm</a:t>
            </a:r>
            <a:r>
              <a:rPr lang="en-US" sz="2000" dirty="0"/>
              <a:t> to people and the environment. </a:t>
            </a: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Maximize positive social and environmental benefits.</a:t>
            </a:r>
            <a:r>
              <a:rPr lang="en-US" sz="2000" dirty="0"/>
              <a:t> </a:t>
            </a: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Are </a:t>
            </a:r>
            <a:r>
              <a:rPr lang="en-US" sz="2000" b="1" dirty="0"/>
              <a:t>inclusive, sustainable, and resilient</a:t>
            </a:r>
            <a:r>
              <a:rPr lang="en-US" sz="2000" dirty="0"/>
              <a:t> over the long term. </a:t>
            </a:r>
          </a:p>
          <a:p>
            <a:pPr>
              <a:lnSpc>
                <a:spcPts val="3200"/>
              </a:lnSpc>
              <a:buNone/>
            </a:pPr>
            <a:r>
              <a:rPr lang="en-US" sz="2000" b="1" dirty="0"/>
              <a:t>Why are SES Important?</a:t>
            </a:r>
          </a:p>
          <a:p>
            <a:pPr>
              <a:lnSpc>
                <a:spcPts val="3200"/>
              </a:lnSpc>
              <a:buNone/>
            </a:pPr>
            <a:r>
              <a:rPr lang="en-US" sz="2000" dirty="0"/>
              <a:t>✅ Protect biodiversity and natural resources</a:t>
            </a:r>
          </a:p>
          <a:p>
            <a:pPr>
              <a:lnSpc>
                <a:spcPts val="3200"/>
              </a:lnSpc>
              <a:buNone/>
            </a:pPr>
            <a:r>
              <a:rPr lang="en-US" sz="2000" dirty="0"/>
              <a:t>✅ Ensure women, local communities, and vulnerable groups benefit</a:t>
            </a:r>
          </a:p>
          <a:p>
            <a:pPr>
              <a:lnSpc>
                <a:spcPts val="3200"/>
              </a:lnSpc>
              <a:buNone/>
            </a:pPr>
            <a:r>
              <a:rPr lang="en-US" sz="2000" dirty="0"/>
              <a:t>✅ Prevent unintended negative impacts on communities and ecosystems</a:t>
            </a:r>
          </a:p>
          <a:p>
            <a:pPr>
              <a:lnSpc>
                <a:spcPts val="3200"/>
              </a:lnSpc>
              <a:buNone/>
            </a:pPr>
            <a:r>
              <a:rPr lang="en-US" sz="2000" dirty="0"/>
              <a:t>✅ Improve project sustainability and long-term impact</a:t>
            </a:r>
          </a:p>
          <a:p>
            <a:pPr>
              <a:lnSpc>
                <a:spcPts val="3200"/>
              </a:lnSpc>
              <a:buNone/>
            </a:pPr>
            <a:r>
              <a:rPr lang="en-US" sz="2000" dirty="0"/>
              <a:t>✅ Ensure compliance with UNDP and GEF requirements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D45D88-0256-8830-705C-3394F1F836F1}"/>
              </a:ext>
            </a:extLst>
          </p:cNvPr>
          <p:cNvSpPr txBox="1">
            <a:spLocks/>
          </p:cNvSpPr>
          <p:nvPr/>
        </p:nvSpPr>
        <p:spPr>
          <a:xfrm>
            <a:off x="448007" y="234855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Corbel" panose="020B0503020204020204" pitchFamily="34" charset="0"/>
              </a:rPr>
              <a:t>What are Social and Environmental Safeguards </a:t>
            </a:r>
            <a:endParaRPr lang="en-IN" sz="2800" b="1" dirty="0"/>
          </a:p>
        </p:txBody>
      </p:sp>
      <p:pic>
        <p:nvPicPr>
          <p:cNvPr id="4" name="Picture 3" descr="A group of colorful logos&#10;&#10;Description automatically generated">
            <a:extLst>
              <a:ext uri="{FF2B5EF4-FFF2-40B4-BE49-F238E27FC236}">
                <a16:creationId xmlns:a16="http://schemas.microsoft.com/office/drawing/2014/main" id="{A220C551-F125-ACE3-D893-BEE9EA184B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944225" y="6235510"/>
            <a:ext cx="1086541" cy="62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OSTA cover (Pannel_2)">
            <a:extLst>
              <a:ext uri="{FF2B5EF4-FFF2-40B4-BE49-F238E27FC236}">
                <a16:creationId xmlns:a16="http://schemas.microsoft.com/office/drawing/2014/main" id="{454965EC-3FBB-A114-7D2A-29A7FE45B7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65301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3526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B7F09E-CF5A-ED81-9474-09ED7C7BB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891212"/>
              </p:ext>
            </p:extLst>
          </p:nvPr>
        </p:nvGraphicFramePr>
        <p:xfrm>
          <a:off x="320634" y="873591"/>
          <a:ext cx="11550732" cy="5165469"/>
        </p:xfrm>
        <a:graphic>
          <a:graphicData uri="http://schemas.openxmlformats.org/drawingml/2006/table">
            <a:tbl>
              <a:tblPr/>
              <a:tblGrid>
                <a:gridCol w="2545223">
                  <a:extLst>
                    <a:ext uri="{9D8B030D-6E8A-4147-A177-3AD203B41FA5}">
                      <a16:colId xmlns:a16="http://schemas.microsoft.com/office/drawing/2014/main" val="1540721312"/>
                    </a:ext>
                  </a:extLst>
                </a:gridCol>
                <a:gridCol w="9005509">
                  <a:extLst>
                    <a:ext uri="{9D8B030D-6E8A-4147-A177-3AD203B41FA5}">
                      <a16:colId xmlns:a16="http://schemas.microsoft.com/office/drawing/2014/main" val="3978948991"/>
                    </a:ext>
                  </a:extLst>
                </a:gridCol>
              </a:tblGrid>
              <a:tr h="486387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b="1" dirty="0"/>
                        <a:t>Think About…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b="1" dirty="0"/>
                        <a:t>What to Include in Your Proposal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938358"/>
                  </a:ext>
                </a:extLst>
              </a:tr>
              <a:tr h="711265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👥 </a:t>
                      </a:r>
                      <a:r>
                        <a:rPr lang="en-US" sz="1300" b="1" dirty="0"/>
                        <a:t>Inclusion &amp; Equity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/>
                        <a:t>Who will benefit? How will women, tribal communities, youth, persons with disabilities, and other vulnerable groups participate and benefit?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777333"/>
                  </a:ext>
                </a:extLst>
              </a:tr>
              <a:tr h="732707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/>
                        <a:t>🤝 </a:t>
                      </a:r>
                      <a:r>
                        <a:rPr lang="en-US" sz="1300" b="1"/>
                        <a:t>Stakeholder Engagement</a:t>
                      </a:r>
                      <a:endParaRPr lang="en-US" sz="130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Have you consulted communities? How will you ensure meaningful participation throughout implementation? Is there a way for communities to raise concerns?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78082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🌿 </a:t>
                      </a:r>
                      <a:r>
                        <a:rPr lang="en-US" sz="1300" b="1" dirty="0"/>
                        <a:t>Biodiversity &amp; Environment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Could your activities affect forests, wildlife, wetlands, rivers, mangroves, or other sensitive ecosystems? What measures will you take to avoid or </a:t>
                      </a:r>
                      <a:r>
                        <a:rPr lang="en-US" sz="1300" dirty="0" err="1"/>
                        <a:t>minimise</a:t>
                      </a:r>
                      <a:r>
                        <a:rPr lang="en-US" sz="1300" dirty="0"/>
                        <a:t> impacts?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8929957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/>
                        <a:t>🌦️ </a:t>
                      </a:r>
                      <a:r>
                        <a:rPr lang="en-US" sz="1300" b="1"/>
                        <a:t>Climate &amp; Disaster Risks</a:t>
                      </a:r>
                      <a:endParaRPr lang="en-US" sz="130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Could floods, droughts, heatwaves, landslides, cyclones, or other climate hazards affect your project? How will your activities remain resilient?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2910"/>
                  </a:ext>
                </a:extLst>
              </a:tr>
              <a:tr h="711265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/>
                        <a:t>🏛️ </a:t>
                      </a:r>
                      <a:r>
                        <a:rPr lang="en-US" sz="1300" b="1"/>
                        <a:t>Cultural Heritage</a:t>
                      </a:r>
                      <a:endParaRPr lang="en-US" sz="130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Will your project affect sacred sites, traditional knowledge, heritage structures, or culturally significant areas? How will these be protected?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10493"/>
                  </a:ext>
                </a:extLst>
              </a:tr>
              <a:tr h="698435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🌏 </a:t>
                      </a:r>
                      <a:r>
                        <a:rPr lang="en-US" sz="1300" b="1" dirty="0"/>
                        <a:t>Tribal Communities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If working with tribal communities, how will you ensure Free, Prior and Informed Consent (FPIC), meaningful participation, and respect for traditional rights and knowledge?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31783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♻️ </a:t>
                      </a:r>
                      <a:r>
                        <a:rPr lang="en-US" sz="1300" b="1" dirty="0"/>
                        <a:t>Pollution &amp; Waste</a:t>
                      </a:r>
                      <a:endParaRPr lang="en-US" sz="1300" dirty="0"/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  <a:buNone/>
                      </a:pPr>
                      <a:r>
                        <a:rPr lang="en-US" sz="1300" dirty="0"/>
                        <a:t>Will the project use fertilizers, pesticides, plastics, or other materials? How will waste be safely managed? For Renewable energy projects- how will we ensure active waste management.</a:t>
                      </a:r>
                    </a:p>
                  </a:txBody>
                  <a:tcPr marL="52426" marR="52426" marT="26213" marB="262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52117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A629CF2-46C0-6AB2-0BAE-BBD28292EB11}"/>
              </a:ext>
            </a:extLst>
          </p:cNvPr>
          <p:cNvSpPr txBox="1">
            <a:spLocks/>
          </p:cNvSpPr>
          <p:nvPr/>
        </p:nvSpPr>
        <p:spPr>
          <a:xfrm>
            <a:off x="688797" y="96427"/>
            <a:ext cx="11063816" cy="65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Corbel" panose="020B0503020204020204" pitchFamily="34" charset="0"/>
              </a:rPr>
              <a:t>Integrating Social &amp; Environmental Safeguards (SES) in your proposal</a:t>
            </a:r>
          </a:p>
        </p:txBody>
      </p:sp>
      <p:pic>
        <p:nvPicPr>
          <p:cNvPr id="3" name="Picture 2" descr="A group of colorful logos&#10;&#10;Description automatically generated">
            <a:extLst>
              <a:ext uri="{FF2B5EF4-FFF2-40B4-BE49-F238E27FC236}">
                <a16:creationId xmlns:a16="http://schemas.microsoft.com/office/drawing/2014/main" id="{CAF3F0F7-97C6-E14A-4F89-CC53F4C9B9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OSTA cover (Pannel_2)">
            <a:extLst>
              <a:ext uri="{FF2B5EF4-FFF2-40B4-BE49-F238E27FC236}">
                <a16:creationId xmlns:a16="http://schemas.microsoft.com/office/drawing/2014/main" id="{9DF93939-FDAD-7BA1-443D-4FA1AD6219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60147" y="616530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1507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1155A7-FFF2-019A-CEEF-DEF2CFA5118C}"/>
              </a:ext>
            </a:extLst>
          </p:cNvPr>
          <p:cNvGrpSpPr/>
          <p:nvPr/>
        </p:nvGrpSpPr>
        <p:grpSpPr>
          <a:xfrm>
            <a:off x="187251" y="2906765"/>
            <a:ext cx="12071497" cy="2420503"/>
            <a:chOff x="101601" y="4468865"/>
            <a:chExt cx="12071497" cy="2420503"/>
          </a:xfrm>
        </p:grpSpPr>
        <p:grpSp>
          <p:nvGrpSpPr>
            <p:cNvPr id="13" name="Group 13"/>
            <p:cNvGrpSpPr/>
            <p:nvPr/>
          </p:nvGrpSpPr>
          <p:grpSpPr>
            <a:xfrm>
              <a:off x="7756595" y="4468865"/>
              <a:ext cx="4416503" cy="2420501"/>
              <a:chOff x="0" y="0"/>
              <a:chExt cx="953269" cy="49817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953269" cy="498178"/>
              </a:xfrm>
              <a:custGeom>
                <a:avLst/>
                <a:gdLst/>
                <a:ahLst/>
                <a:cxnLst/>
                <a:rect l="l" t="t" r="r" b="b"/>
                <a:pathLst>
                  <a:path w="953269" h="498178">
                    <a:moveTo>
                      <a:pt x="0" y="0"/>
                    </a:moveTo>
                    <a:lnTo>
                      <a:pt x="953269" y="0"/>
                    </a:lnTo>
                    <a:lnTo>
                      <a:pt x="953269" y="498178"/>
                    </a:lnTo>
                    <a:lnTo>
                      <a:pt x="0" y="498178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3743" b="-13743"/>
                </a:stretch>
              </a:blipFill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25" name="Group 14">
              <a:extLst>
                <a:ext uri="{FF2B5EF4-FFF2-40B4-BE49-F238E27FC236}">
                  <a16:creationId xmlns:a16="http://schemas.microsoft.com/office/drawing/2014/main" id="{B27D5A52-9C08-2040-E051-E8A504785718}"/>
                </a:ext>
              </a:extLst>
            </p:cNvPr>
            <p:cNvGrpSpPr/>
            <p:nvPr/>
          </p:nvGrpSpPr>
          <p:grpSpPr>
            <a:xfrm>
              <a:off x="101601" y="4468865"/>
              <a:ext cx="4416503" cy="2420503"/>
              <a:chOff x="0" y="0"/>
              <a:chExt cx="1108537" cy="494899"/>
            </a:xfrm>
          </p:grpSpPr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4319753F-767D-1DFD-4C08-6785AD5DF4EC}"/>
                  </a:ext>
                </a:extLst>
              </p:cNvPr>
              <p:cNvSpPr/>
              <p:nvPr/>
            </p:nvSpPr>
            <p:spPr>
              <a:xfrm>
                <a:off x="0" y="0"/>
                <a:ext cx="1108537" cy="494899"/>
              </a:xfrm>
              <a:custGeom>
                <a:avLst/>
                <a:gdLst/>
                <a:ahLst/>
                <a:cxnLst/>
                <a:rect l="l" t="t" r="r" b="b"/>
                <a:pathLst>
                  <a:path w="1049510" h="469652">
                    <a:moveTo>
                      <a:pt x="0" y="0"/>
                    </a:moveTo>
                    <a:lnTo>
                      <a:pt x="1049510" y="0"/>
                    </a:lnTo>
                    <a:lnTo>
                      <a:pt x="1049510" y="469652"/>
                    </a:lnTo>
                    <a:lnTo>
                      <a:pt x="0" y="469652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21089" b="-21089"/>
                </a:stretch>
              </a:blipFill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27" name="Group 2">
              <a:extLst>
                <a:ext uri="{FF2B5EF4-FFF2-40B4-BE49-F238E27FC236}">
                  <a16:creationId xmlns:a16="http://schemas.microsoft.com/office/drawing/2014/main" id="{298DCA91-693C-441F-3603-B76EC0DAE8CA}"/>
                </a:ext>
              </a:extLst>
            </p:cNvPr>
            <p:cNvGrpSpPr/>
            <p:nvPr/>
          </p:nvGrpSpPr>
          <p:grpSpPr>
            <a:xfrm>
              <a:off x="4559115" y="4468865"/>
              <a:ext cx="3121029" cy="2420502"/>
              <a:chOff x="0" y="0"/>
              <a:chExt cx="725294" cy="522280"/>
            </a:xfrm>
          </p:grpSpPr>
          <p:sp>
            <p:nvSpPr>
              <p:cNvPr id="28" name="Freeform 3">
                <a:extLst>
                  <a:ext uri="{FF2B5EF4-FFF2-40B4-BE49-F238E27FC236}">
                    <a16:creationId xmlns:a16="http://schemas.microsoft.com/office/drawing/2014/main" id="{1123E26B-6A99-2E97-9A1E-B23D95DDA495}"/>
                  </a:ext>
                </a:extLst>
              </p:cNvPr>
              <p:cNvSpPr/>
              <p:nvPr/>
            </p:nvSpPr>
            <p:spPr>
              <a:xfrm>
                <a:off x="0" y="0"/>
                <a:ext cx="725294" cy="522280"/>
              </a:xfrm>
              <a:custGeom>
                <a:avLst/>
                <a:gdLst/>
                <a:ahLst/>
                <a:cxnLst/>
                <a:rect l="l" t="t" r="r" b="b"/>
                <a:pathLst>
                  <a:path w="725294" h="522280">
                    <a:moveTo>
                      <a:pt x="0" y="0"/>
                    </a:moveTo>
                    <a:lnTo>
                      <a:pt x="725294" y="0"/>
                    </a:lnTo>
                    <a:lnTo>
                      <a:pt x="725294" y="522280"/>
                    </a:lnTo>
                    <a:lnTo>
                      <a:pt x="0" y="52228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15054" r="-710" b="-14142"/>
                </a:stretch>
              </a:blipFill>
            </p:spPr>
            <p:txBody>
              <a:bodyPr/>
              <a:lstStyle/>
              <a:p>
                <a:endParaRPr lang="en-US" sz="1200"/>
              </a:p>
            </p:txBody>
          </p: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4085820-1A4A-6F09-C8A7-33B70A0590D0}"/>
              </a:ext>
            </a:extLst>
          </p:cNvPr>
          <p:cNvSpPr/>
          <p:nvPr/>
        </p:nvSpPr>
        <p:spPr>
          <a:xfrm>
            <a:off x="3195890" y="533400"/>
            <a:ext cx="6054221" cy="2513637"/>
          </a:xfrm>
          <a:prstGeom prst="rect">
            <a:avLst/>
          </a:prstGeom>
          <a:noFill/>
        </p:spPr>
        <p:txBody>
          <a:bodyPr wrap="none" lIns="60960" tIns="30480" rIns="60960" bIns="30480">
            <a:spAutoFit/>
          </a:bodyPr>
          <a:lstStyle/>
          <a:p>
            <a:pPr algn="ctr"/>
            <a:r>
              <a:rPr lang="en-US" sz="15934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alace Script MT" panose="030303020206070C0B05" pitchFamily="66" charset="0"/>
              </a:rPr>
              <a:t>Thank You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CAD56792-CDAF-613F-91E7-6570480C32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7A8CD534-985A-6208-3613-7D45266D92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76200" y="6165305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Num"/>
          <p:cNvSpPr txBox="1"/>
          <p:nvPr/>
        </p:nvSpPr>
        <p:spPr>
          <a:xfrm>
            <a:off x="11700000" y="50000"/>
            <a:ext cx="400000" cy="300000"/>
          </a:xfrm>
          <a:prstGeom prst="rect">
            <a:avLst/>
          </a:prstGeom>
          <a:noFill/>
        </p:spPr>
        <p:txBody>
          <a:bodyPr rtlCol="0" anchor="ctr"/>
          <a:lstStyle/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  <a:latin typeface="Aptos"/>
              </a:rPr>
              <a:t>5</a:t>
            </a:r>
          </a:p>
        </p:txBody>
      </p:sp>
      <p:sp>
        <p:nvSpPr>
          <p:cNvPr id="30" name="ThemeLD"/>
          <p:cNvSpPr txBox="1"/>
          <p:nvPr/>
        </p:nvSpPr>
        <p:spPr>
          <a:xfrm>
            <a:off x="457200" y="1066800"/>
            <a:ext cx="3581400" cy="2476200"/>
          </a:xfrm>
          <a:prstGeom prst="rect">
            <a:avLst/>
          </a:prstGeom>
          <a:solidFill>
            <a:srgbClr val="2C5F2D"/>
          </a:solidFill>
        </p:spPr>
        <p:txBody>
          <a:bodyPr lIns="114300" tIns="114300" rIns="114300" bIns="114300" rtlCol="0" anchor="t"/>
          <a:lstStyle/>
          <a:p>
            <a:pPr algn="l">
              <a:buNone/>
            </a:pPr>
            <a:r>
              <a:rPr lang="en-US" b="1" dirty="0">
                <a:solidFill>
                  <a:prstClr val="white"/>
                </a:solidFill>
                <a:latin typeface="Aptos"/>
              </a:rPr>
              <a:t>Land Degradation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2800" b="1" dirty="0">
                <a:solidFill>
                  <a:srgbClr val="97BC62"/>
                </a:solidFill>
                <a:latin typeface="Aptos"/>
              </a:rPr>
              <a:t>4,000 ha</a:t>
            </a: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Land Restored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2800" b="1" dirty="0">
                <a:solidFill>
                  <a:srgbClr val="97BC62"/>
                </a:solidFill>
                <a:latin typeface="Aptos"/>
              </a:rPr>
              <a:t>30,000 ha</a:t>
            </a: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Under Improved Practices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endParaRPr lang="en-US" sz="1300" dirty="0">
              <a:solidFill>
                <a:srgbClr val="97BC62"/>
              </a:solidFill>
              <a:latin typeface="Aptos"/>
            </a:endParaRPr>
          </a:p>
          <a:p>
            <a:pPr algn="l">
              <a:buNone/>
            </a:pPr>
            <a:r>
              <a:rPr lang="en-US" sz="1400" b="1" dirty="0" err="1">
                <a:solidFill>
                  <a:schemeClr val="accent6">
                    <a:lumMod val="75000"/>
                  </a:schemeClr>
                </a:solidFill>
                <a:latin typeface="Aptos"/>
              </a:rPr>
              <a:t>Aravallis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Aptos"/>
              </a:rPr>
              <a:t>, Himalayas</a:t>
            </a:r>
          </a:p>
        </p:txBody>
      </p:sp>
      <p:sp>
        <p:nvSpPr>
          <p:cNvPr id="31" name="ThemeBD"/>
          <p:cNvSpPr txBox="1"/>
          <p:nvPr/>
        </p:nvSpPr>
        <p:spPr>
          <a:xfrm>
            <a:off x="4267200" y="1066800"/>
            <a:ext cx="3581400" cy="2476200"/>
          </a:xfrm>
          <a:prstGeom prst="rect">
            <a:avLst/>
          </a:prstGeom>
          <a:solidFill>
            <a:srgbClr val="065A82"/>
          </a:solidFill>
        </p:spPr>
        <p:txBody>
          <a:bodyPr lIns="114300" tIns="114300" rIns="114300" bIns="114300" rtlCol="0" anchor="t"/>
          <a:lstStyle/>
          <a:p>
            <a:pPr algn="l">
              <a:buNone/>
            </a:pPr>
            <a:r>
              <a:rPr lang="en-US" b="1" dirty="0">
                <a:solidFill>
                  <a:prstClr val="white"/>
                </a:solidFill>
                <a:latin typeface="Aptos"/>
              </a:rPr>
              <a:t>Biodiversity Conservation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2800" b="1" dirty="0">
                <a:solidFill>
                  <a:srgbClr val="7EC8E3"/>
                </a:solidFill>
                <a:latin typeface="Aptos"/>
              </a:rPr>
              <a:t>1,500 ha</a:t>
            </a: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MPAs Under Improved Management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2800" b="1" dirty="0">
                <a:solidFill>
                  <a:srgbClr val="7EC8E3"/>
                </a:solidFill>
                <a:latin typeface="Aptos"/>
              </a:rPr>
              <a:t>3,500 ha</a:t>
            </a: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Marine Habitats Improved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endParaRPr lang="en-US" sz="1300" dirty="0">
              <a:solidFill>
                <a:srgbClr val="7EC8E3"/>
              </a:solidFill>
              <a:latin typeface="Aptos"/>
            </a:endParaRPr>
          </a:p>
          <a:p>
            <a:pPr algn="l">
              <a:buNone/>
            </a:pP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"/>
              </a:rPr>
              <a:t>Coastal, Western Ghats, North-East</a:t>
            </a:r>
          </a:p>
        </p:txBody>
      </p:sp>
      <p:sp>
        <p:nvSpPr>
          <p:cNvPr id="32" name="ThemeCC"/>
          <p:cNvSpPr txBox="1"/>
          <p:nvPr/>
        </p:nvSpPr>
        <p:spPr>
          <a:xfrm>
            <a:off x="8077200" y="1066800"/>
            <a:ext cx="3657600" cy="2476200"/>
          </a:xfrm>
          <a:prstGeom prst="rect">
            <a:avLst/>
          </a:prstGeom>
          <a:solidFill>
            <a:srgbClr val="21295C"/>
          </a:solidFill>
        </p:spPr>
        <p:txBody>
          <a:bodyPr lIns="114300" tIns="114300" rIns="114300" bIns="114300" rtlCol="0" anchor="t"/>
          <a:lstStyle/>
          <a:p>
            <a:pPr algn="l">
              <a:buNone/>
            </a:pPr>
            <a:r>
              <a:rPr lang="en-US" b="1" dirty="0">
                <a:solidFill>
                  <a:prstClr val="white"/>
                </a:solidFill>
                <a:latin typeface="Aptos"/>
              </a:rPr>
              <a:t>Climate Change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2800" b="1" dirty="0">
                <a:solidFill>
                  <a:srgbClr val="CADCFC"/>
                </a:solidFill>
                <a:latin typeface="Aptos"/>
              </a:rPr>
              <a:t>49,275 tCO2</a:t>
            </a: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Emission Reductions (tCO2eq avoided)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1300" dirty="0">
                <a:solidFill>
                  <a:prstClr val="white"/>
                </a:solidFill>
                <a:latin typeface="Aptos"/>
              </a:rPr>
              <a:t>Through ecosystem restoration, agroforestry, and low-carbon community practices across all landscapes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endParaRPr lang="en-US" sz="1300" dirty="0">
              <a:solidFill>
                <a:srgbClr val="CADCFC"/>
              </a:solidFill>
              <a:latin typeface="Aptos"/>
            </a:endParaRPr>
          </a:p>
          <a:p>
            <a:pPr algn="l">
              <a:buNone/>
            </a:pPr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"/>
              </a:rPr>
              <a:t>                             All 5 landscapes</a:t>
            </a:r>
          </a:p>
        </p:txBody>
      </p:sp>
      <p:sp>
        <p:nvSpPr>
          <p:cNvPr id="33" name="ThemeCW"/>
          <p:cNvSpPr txBox="1"/>
          <p:nvPr/>
        </p:nvSpPr>
        <p:spPr>
          <a:xfrm>
            <a:off x="457200" y="4092039"/>
            <a:ext cx="5486400" cy="1851561"/>
          </a:xfrm>
          <a:prstGeom prst="rect">
            <a:avLst/>
          </a:prstGeom>
          <a:solidFill>
            <a:srgbClr val="B85042"/>
          </a:solidFill>
        </p:spPr>
        <p:txBody>
          <a:bodyPr lIns="114300" tIns="114300" rIns="114300" bIns="114300" rtlCol="0" anchor="t"/>
          <a:lstStyle/>
          <a:p>
            <a:pPr algn="l">
              <a:buNone/>
            </a:pPr>
            <a:r>
              <a:rPr lang="en-US" b="1" dirty="0">
                <a:solidFill>
                  <a:prstClr val="white"/>
                </a:solidFill>
                <a:latin typeface="Aptos"/>
              </a:rPr>
              <a:t>Chemical &amp; Waste Management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1400" dirty="0">
                <a:solidFill>
                  <a:prstClr val="white"/>
                </a:solidFill>
                <a:latin typeface="Aptos"/>
              </a:rPr>
              <a:t>Reduced use of hazardous agro-chemicals in community farming and artisanal activities; safer waste handling practices introduced in North-East India and Coastal landscapes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1300" dirty="0">
                <a:solidFill>
                  <a:srgbClr val="ECE2D0"/>
                </a:solidFill>
                <a:latin typeface="Aptos"/>
              </a:rPr>
              <a:t>North-East India, Coastal</a:t>
            </a:r>
          </a:p>
        </p:txBody>
      </p:sp>
      <p:sp>
        <p:nvSpPr>
          <p:cNvPr id="34" name="ThemeSU"/>
          <p:cNvSpPr txBox="1"/>
          <p:nvPr/>
        </p:nvSpPr>
        <p:spPr>
          <a:xfrm>
            <a:off x="6248400" y="4092038"/>
            <a:ext cx="5486400" cy="1851562"/>
          </a:xfrm>
          <a:prstGeom prst="rect">
            <a:avLst/>
          </a:prstGeom>
          <a:solidFill>
            <a:srgbClr val="028090"/>
          </a:solidFill>
        </p:spPr>
        <p:txBody>
          <a:bodyPr lIns="114300" tIns="114300" rIns="114300" bIns="114300" rtlCol="0" anchor="t"/>
          <a:lstStyle/>
          <a:p>
            <a:pPr algn="l">
              <a:buNone/>
            </a:pPr>
            <a:r>
              <a:rPr lang="en-US" b="1" dirty="0">
                <a:solidFill>
                  <a:prstClr val="white"/>
                </a:solidFill>
                <a:latin typeface="Aptos"/>
              </a:rPr>
              <a:t>Sustainable Urban Solutions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1400" dirty="0">
                <a:solidFill>
                  <a:prstClr val="white"/>
                </a:solidFill>
                <a:latin typeface="Aptos"/>
              </a:rPr>
              <a:t>Urban and peri-urban green infrastructure, nature-based solutions for coastal resilience; community-led models piloted in Delhi, Goa, and Odisha</a:t>
            </a:r>
          </a:p>
          <a:p>
            <a:pPr algn="l">
              <a:buNone/>
            </a:pPr>
            <a:endParaRPr dirty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US" sz="1300" dirty="0">
                <a:solidFill>
                  <a:srgbClr val="B2EBF2"/>
                </a:solidFill>
                <a:latin typeface="Aptos"/>
              </a:rPr>
              <a:t>Aravallis (Delhi), Coastal (Odisha), Western Ghats (Goa)</a:t>
            </a:r>
          </a:p>
        </p:txBody>
      </p:sp>
      <p:sp>
        <p:nvSpPr>
          <p:cNvPr id="40" name="CrossCutBar"/>
          <p:cNvSpPr txBox="1"/>
          <p:nvPr/>
        </p:nvSpPr>
        <p:spPr>
          <a:xfrm>
            <a:off x="457200" y="6096600"/>
            <a:ext cx="11277600" cy="45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114300" tIns="57150" rIns="114300" bIns="57150" rtlCol="0" anchor="ctr"/>
          <a:lstStyle/>
          <a:p>
            <a:pPr algn="l">
              <a:buNone/>
            </a:pPr>
            <a:r>
              <a:rPr lang="en-US" sz="1400" b="1" dirty="0">
                <a:latin typeface="Aptos"/>
              </a:rPr>
              <a:t>Cross-Cutting: </a:t>
            </a:r>
            <a:r>
              <a:rPr lang="en-US" sz="1400" dirty="0">
                <a:latin typeface="Aptos"/>
              </a:rPr>
              <a:t>15,000 direct beneficiaries (50% women)  |  Models replicable in 3-5 districts |  Strengthened governance &amp; policy dialogue  |  South-South exchanges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B80DA0-E3F0-BE3E-9D0F-88CB6FED3563}"/>
              </a:ext>
            </a:extLst>
          </p:cNvPr>
          <p:cNvSpPr txBox="1">
            <a:spLocks/>
          </p:cNvSpPr>
          <p:nvPr/>
        </p:nvSpPr>
        <p:spPr>
          <a:xfrm>
            <a:off x="525992" y="200000"/>
            <a:ext cx="11063816" cy="6370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Targets by GEF Focal Areas</a:t>
            </a:r>
          </a:p>
        </p:txBody>
      </p:sp>
    </p:spTree>
    <p:extLst>
      <p:ext uri="{BB962C8B-B14F-4D97-AF65-F5344CB8AC3E}">
        <p14:creationId xmlns:p14="http://schemas.microsoft.com/office/powerpoint/2010/main" val="25092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1CAC5-535A-2623-7489-3051EAD68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DA1B13-EB5D-5F15-457B-023DEF864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752442"/>
              </p:ext>
            </p:extLst>
          </p:nvPr>
        </p:nvGraphicFramePr>
        <p:xfrm>
          <a:off x="355601" y="786497"/>
          <a:ext cx="11470214" cy="545255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000085">
                  <a:extLst>
                    <a:ext uri="{9D8B030D-6E8A-4147-A177-3AD203B41FA5}">
                      <a16:colId xmlns:a16="http://schemas.microsoft.com/office/drawing/2014/main" val="3810366947"/>
                    </a:ext>
                  </a:extLst>
                </a:gridCol>
                <a:gridCol w="1846233">
                  <a:extLst>
                    <a:ext uri="{9D8B030D-6E8A-4147-A177-3AD203B41FA5}">
                      <a16:colId xmlns:a16="http://schemas.microsoft.com/office/drawing/2014/main" val="2361420552"/>
                    </a:ext>
                  </a:extLst>
                </a:gridCol>
                <a:gridCol w="7623896">
                  <a:extLst>
                    <a:ext uri="{9D8B030D-6E8A-4147-A177-3AD203B41FA5}">
                      <a16:colId xmlns:a16="http://schemas.microsoft.com/office/drawing/2014/main" val="2823668275"/>
                    </a:ext>
                  </a:extLst>
                </a:gridCol>
              </a:tblGrid>
              <a:tr h="297561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Region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State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District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4084288744"/>
                  </a:ext>
                </a:extLst>
              </a:tr>
              <a:tr h="941028">
                <a:tc rowSpan="4"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Aravallis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(30 Districts)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Rajasthan*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Ajmer, Alwar,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Banswara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Bharatpur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Bhilwara, Chittorgarh,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Dausa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Dungarpur, Jaipur, Jhunjhunu,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Karauli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Nagaur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Pali,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Pratapgarh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Rajsamand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Sawai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Madhopur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Sikar,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Sirohi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Udaipur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158296229"/>
                  </a:ext>
                </a:extLst>
              </a:tr>
              <a:tr h="29756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Gujarat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Banaskantha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Sabarkantha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Mehsana, Aravalli 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2938614991"/>
                  </a:ext>
                </a:extLst>
              </a:tr>
              <a:tr h="43112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Haryana 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Bhiwani,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Mahendragarh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, Gurugram, Faridabad, Rewari,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Charkhi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 Dadri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754109853"/>
                  </a:ext>
                </a:extLst>
              </a:tr>
              <a:tr h="29756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Delhi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South Delhi 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2558648476"/>
                  </a:ext>
                </a:extLst>
              </a:tr>
              <a:tr h="297561">
                <a:tc rowSpan="2"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Western Ghats (5 Districts)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Goa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North Goa, South Goa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2256326887"/>
                  </a:ext>
                </a:extLst>
              </a:tr>
              <a:tr h="32775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Karnataka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de-DE" sz="1600" kern="100" dirty="0">
                          <a:solidFill>
                            <a:schemeClr val="tx1"/>
                          </a:solidFill>
                          <a:effectLst/>
                        </a:rPr>
                        <a:t>Uttara Kannada, Udupi, Dakshina Kannada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829505000"/>
                  </a:ext>
                </a:extLst>
              </a:tr>
              <a:tr h="297561">
                <a:tc rowSpan="2"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Coastal </a:t>
                      </a:r>
                    </a:p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(3 Districts)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Odisha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Balasore, Bhadrak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273121911"/>
                  </a:ext>
                </a:extLst>
              </a:tr>
              <a:tr h="32173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West Bengal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Sundarbans- South 24 Parganas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458100103"/>
                  </a:ext>
                </a:extLst>
              </a:tr>
              <a:tr h="297561">
                <a:tc rowSpan="3"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North-East </a:t>
                      </a:r>
                    </a:p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(9 Districts)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Meghalaya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South Garo Hills, West Garo Hills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2464649936"/>
                  </a:ext>
                </a:extLst>
              </a:tr>
              <a:tr h="43112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Assam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600" kern="100" dirty="0" err="1">
                          <a:solidFill>
                            <a:schemeClr val="tx1"/>
                          </a:solidFill>
                          <a:effectLst/>
                        </a:rPr>
                        <a:t>Sonitpur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, Biswanath, </a:t>
                      </a:r>
                      <a:r>
                        <a:rPr lang="en-GB" sz="1600" kern="100" dirty="0" err="1">
                          <a:solidFill>
                            <a:schemeClr val="tx1"/>
                          </a:solidFill>
                          <a:effectLst/>
                        </a:rPr>
                        <a:t>Dhemaji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, Lakhimpur, </a:t>
                      </a:r>
                      <a:r>
                        <a:rPr lang="en-GB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Chirang</a:t>
                      </a: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GB" sz="1600" kern="100" dirty="0" err="1">
                          <a:solidFill>
                            <a:schemeClr val="tx1"/>
                          </a:solidFill>
                          <a:effectLst/>
                        </a:rPr>
                        <a:t>Tamulpur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1643309081"/>
                  </a:ext>
                </a:extLst>
              </a:tr>
              <a:tr h="29756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Arunachal Pradesh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West </a:t>
                      </a:r>
                      <a:r>
                        <a:rPr lang="en-GB" sz="1600" kern="100" dirty="0" err="1">
                          <a:solidFill>
                            <a:schemeClr val="tx1"/>
                          </a:solidFill>
                          <a:effectLst/>
                        </a:rPr>
                        <a:t>Kameng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1777485079"/>
                  </a:ext>
                </a:extLst>
              </a:tr>
              <a:tr h="619295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Himalayas </a:t>
                      </a:r>
                    </a:p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(2 districts)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Ladakh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Kargil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43892904"/>
                  </a:ext>
                </a:extLst>
              </a:tr>
              <a:tr h="297561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Uttarakhand</a:t>
                      </a:r>
                      <a:endParaRPr lang="en-IN" sz="16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chemeClr val="tx1"/>
                          </a:solidFill>
                          <a:effectLst/>
                        </a:rPr>
                        <a:t>Gangotri, Govind</a:t>
                      </a:r>
                      <a:endParaRPr lang="en-IN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165926456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0BA3349-2366-A93C-6C10-3398B2823BF9}"/>
              </a:ext>
            </a:extLst>
          </p:cNvPr>
          <p:cNvSpPr txBox="1">
            <a:spLocks/>
          </p:cNvSpPr>
          <p:nvPr/>
        </p:nvSpPr>
        <p:spPr>
          <a:xfrm>
            <a:off x="564092" y="89799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States and District coverage under OP-8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8EFB9D04-D2CD-0D81-F9EB-6C6E50CCFF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963276" y="6242398"/>
            <a:ext cx="1028700" cy="589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3B1BA8EE-36B1-E108-46B0-F36269186D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65301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109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2FF01-B6BF-6BC2-950D-4488558F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CAE0B-09D8-BD71-8564-56D41046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092" y="1081881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IN" dirty="0"/>
              <a:t>SGP India Website</a:t>
            </a:r>
            <a:endParaRPr lang="en-IN" dirty="0">
              <a:hlinkClick r:id="rId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hlinkClick r:id="rId3"/>
              </a:rPr>
              <a:t>https://sgp-india.org/</a:t>
            </a:r>
            <a:endParaRPr lang="en-IN" dirty="0"/>
          </a:p>
          <a:p>
            <a:pPr marL="0" indent="0">
              <a:lnSpc>
                <a:spcPct val="150000"/>
              </a:lnSpc>
              <a:buNone/>
            </a:pPr>
            <a:r>
              <a:rPr lang="en-IN" dirty="0">
                <a:hlinkClick r:id="rId4"/>
              </a:rPr>
              <a:t>https://sgp-india.org/apply-for-grants.php</a:t>
            </a:r>
            <a:endParaRPr lang="en-IN" dirty="0"/>
          </a:p>
          <a:p>
            <a:pPr marL="0" indent="0">
              <a:lnSpc>
                <a:spcPct val="150000"/>
              </a:lnSpc>
              <a:buNone/>
            </a:pPr>
            <a:endParaRPr lang="en-IN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FD6FF4-5B89-4210-5335-3885CE8A7C2A}"/>
              </a:ext>
            </a:extLst>
          </p:cNvPr>
          <p:cNvSpPr txBox="1">
            <a:spLocks/>
          </p:cNvSpPr>
          <p:nvPr/>
        </p:nvSpPr>
        <p:spPr>
          <a:xfrm>
            <a:off x="564092" y="230188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RFP on SGP India Website</a:t>
            </a:r>
          </a:p>
        </p:txBody>
      </p:sp>
      <p:pic>
        <p:nvPicPr>
          <p:cNvPr id="9" name="Picture 8" descr="A group of colorful logos&#10;&#10;Description automatically generated">
            <a:extLst>
              <a:ext uri="{FF2B5EF4-FFF2-40B4-BE49-F238E27FC236}">
                <a16:creationId xmlns:a16="http://schemas.microsoft.com/office/drawing/2014/main" id="{4EC6FB57-B0DB-82EF-DA3B-A628EF450E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OSTA cover (Pannel_2)">
            <a:extLst>
              <a:ext uri="{FF2B5EF4-FFF2-40B4-BE49-F238E27FC236}">
                <a16:creationId xmlns:a16="http://schemas.microsoft.com/office/drawing/2014/main" id="{1BA0D06A-40C8-2FB8-5997-C09219BBD9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209650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7310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/>
        </p:nvSpPr>
        <p:spPr>
          <a:xfrm>
            <a:off x="4718465" y="1041416"/>
            <a:ext cx="6044800" cy="27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467" rIns="0" bIns="0" anchor="t" anchorCtr="0">
            <a:spAutoFit/>
          </a:bodyPr>
          <a:lstStyle/>
          <a:p>
            <a:pPr marL="16934" defTabSz="914446"/>
            <a:endParaRPr sz="1733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696033" y="1209426"/>
            <a:ext cx="2567135" cy="3325139"/>
          </a:xfrm>
          <a:custGeom>
            <a:avLst/>
            <a:gdLst/>
            <a:ahLst/>
            <a:cxnLst/>
            <a:rect l="l" t="t" r="r" b="b"/>
            <a:pathLst>
              <a:path w="6362700" h="10287000" extrusionOk="0">
                <a:moveTo>
                  <a:pt x="63627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6362700" y="0"/>
                </a:lnTo>
                <a:lnTo>
                  <a:pt x="6362700" y="10287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446"/>
            <a:endParaRPr sz="12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92000" y="1896049"/>
            <a:ext cx="3296400" cy="144952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8467" rIns="0" bIns="0" rtlCol="0" anchor="t" anchorCtr="0">
            <a:spAutoFit/>
          </a:bodyPr>
          <a:lstStyle/>
          <a:p>
            <a:pPr marL="16934">
              <a:spcBef>
                <a:spcPts val="0"/>
              </a:spcBef>
            </a:pPr>
            <a:r>
              <a:rPr lang="en-GB" sz="3468" b="1" dirty="0">
                <a:latin typeface="Calibri"/>
                <a:ea typeface="Calibri"/>
                <a:cs typeface="Calibri"/>
                <a:sym typeface="Calibri"/>
              </a:rPr>
              <a:t>ELIGIBILITY CRITERIA</a:t>
            </a:r>
            <a:endParaRPr sz="3468" b="1" dirty="0">
              <a:latin typeface="Calibri"/>
              <a:ea typeface="Calibri"/>
              <a:cs typeface="Calibri"/>
              <a:sym typeface="Calibri"/>
            </a:endParaRPr>
          </a:p>
          <a:p>
            <a:pPr marL="16934">
              <a:spcBef>
                <a:spcPts val="0"/>
              </a:spcBef>
            </a:pPr>
            <a:endParaRPr sz="3468" b="1"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1" name="Google Shape;141;p22"/>
          <p:cNvGrpSpPr/>
          <p:nvPr/>
        </p:nvGrpSpPr>
        <p:grpSpPr>
          <a:xfrm>
            <a:off x="5263780" y="1651961"/>
            <a:ext cx="5787211" cy="1325371"/>
            <a:chOff x="4732925" y="994501"/>
            <a:chExt cx="3338775" cy="994028"/>
          </a:xfrm>
        </p:grpSpPr>
        <p:grpSp>
          <p:nvGrpSpPr>
            <p:cNvPr id="142" name="Google Shape;142;p22"/>
            <p:cNvGrpSpPr/>
            <p:nvPr/>
          </p:nvGrpSpPr>
          <p:grpSpPr>
            <a:xfrm>
              <a:off x="4732925" y="994501"/>
              <a:ext cx="529800" cy="994028"/>
              <a:chOff x="4318975" y="996710"/>
              <a:chExt cx="529800" cy="588600"/>
            </a:xfrm>
          </p:grpSpPr>
          <p:sp>
            <p:nvSpPr>
              <p:cNvPr id="143" name="Google Shape;143;p22"/>
              <p:cNvSpPr/>
              <p:nvPr/>
            </p:nvSpPr>
            <p:spPr>
              <a:xfrm>
                <a:off x="4517125" y="996710"/>
                <a:ext cx="133500" cy="588600"/>
              </a:xfrm>
              <a:prstGeom prst="rect">
                <a:avLst/>
              </a:prstGeom>
              <a:solidFill>
                <a:srgbClr val="08563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914446"/>
                <a:endParaRPr sz="2533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cxnSp>
            <p:nvCxnSpPr>
              <p:cNvPr id="144" name="Google Shape;144;p22"/>
              <p:cNvCxnSpPr/>
              <p:nvPr/>
            </p:nvCxnSpPr>
            <p:spPr>
              <a:xfrm rot="10800000">
                <a:off x="4318975" y="1083450"/>
                <a:ext cx="529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8563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46" name="Google Shape;146;p22"/>
            <p:cNvSpPr txBox="1"/>
            <p:nvPr/>
          </p:nvSpPr>
          <p:spPr>
            <a:xfrm>
              <a:off x="5343500" y="1222248"/>
              <a:ext cx="27282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  <a:spcAft>
                  <a:spcPts val="2133"/>
                </a:spcAft>
              </a:pPr>
              <a:r>
                <a:rPr lang="en-GB" sz="933">
                  <a:solidFill>
                    <a:srgbClr val="085631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sz="933">
                <a:solidFill>
                  <a:srgbClr val="08563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7" name="Google Shape;147;p22"/>
          <p:cNvGrpSpPr/>
          <p:nvPr/>
        </p:nvGrpSpPr>
        <p:grpSpPr>
          <a:xfrm>
            <a:off x="5217298" y="2361910"/>
            <a:ext cx="6157077" cy="1589851"/>
            <a:chOff x="4732925" y="950135"/>
            <a:chExt cx="3338775" cy="1192388"/>
          </a:xfrm>
        </p:grpSpPr>
        <p:grpSp>
          <p:nvGrpSpPr>
            <p:cNvPr id="148" name="Google Shape;148;p22"/>
            <p:cNvGrpSpPr/>
            <p:nvPr/>
          </p:nvGrpSpPr>
          <p:grpSpPr>
            <a:xfrm>
              <a:off x="4732925" y="1142460"/>
              <a:ext cx="529800" cy="1000063"/>
              <a:chOff x="4318975" y="1084322"/>
              <a:chExt cx="529800" cy="592174"/>
            </a:xfrm>
          </p:grpSpPr>
          <p:sp>
            <p:nvSpPr>
              <p:cNvPr id="149" name="Google Shape;149;p22"/>
              <p:cNvSpPr/>
              <p:nvPr/>
            </p:nvSpPr>
            <p:spPr>
              <a:xfrm>
                <a:off x="4517129" y="1086096"/>
                <a:ext cx="133500" cy="590400"/>
              </a:xfrm>
              <a:prstGeom prst="rect">
                <a:avLst/>
              </a:prstGeom>
              <a:solidFill>
                <a:srgbClr val="C2C2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914446"/>
                <a:endParaRPr sz="2533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cxnSp>
            <p:nvCxnSpPr>
              <p:cNvPr id="150" name="Google Shape;150;p22"/>
              <p:cNvCxnSpPr/>
              <p:nvPr/>
            </p:nvCxnSpPr>
            <p:spPr>
              <a:xfrm rot="10800000">
                <a:off x="4318975" y="1084322"/>
                <a:ext cx="529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2C2C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51" name="Google Shape;151;p22"/>
            <p:cNvSpPr txBox="1"/>
            <p:nvPr/>
          </p:nvSpPr>
          <p:spPr>
            <a:xfrm>
              <a:off x="5343500" y="950135"/>
              <a:ext cx="27282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</a:pPr>
              <a:r>
                <a:rPr lang="en-GB" sz="1600" b="1" dirty="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At least 3 projects in the field of environment, climate change, biodiversity conservation, and land degradation of minimum value 15 lakhs each, in the last 5 financial years. (for NER – 5 lakhs) and also in landscape.</a:t>
              </a:r>
              <a:endParaRPr sz="1600" b="1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7" name="Google Shape;157;p22"/>
          <p:cNvGrpSpPr/>
          <p:nvPr/>
        </p:nvGrpSpPr>
        <p:grpSpPr>
          <a:xfrm>
            <a:off x="5891792" y="1824365"/>
            <a:ext cx="5099088" cy="1124945"/>
            <a:chOff x="5099807" y="595146"/>
            <a:chExt cx="2980296" cy="843708"/>
          </a:xfrm>
        </p:grpSpPr>
        <p:sp>
          <p:nvSpPr>
            <p:cNvPr id="161" name="Google Shape;161;p22"/>
            <p:cNvSpPr txBox="1"/>
            <p:nvPr/>
          </p:nvSpPr>
          <p:spPr>
            <a:xfrm>
              <a:off x="5351903" y="595146"/>
              <a:ext cx="27282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</a:pPr>
              <a:r>
                <a:rPr lang="en-GB" sz="1600" b="1" dirty="0">
                  <a:solidFill>
                    <a:srgbClr val="085631"/>
                  </a:solidFill>
                  <a:latin typeface="Roboto"/>
                  <a:ea typeface="Roboto"/>
                  <a:cs typeface="Roboto"/>
                  <a:sym typeface="Roboto"/>
                </a:rPr>
                <a:t>Received an average turnover over 30 lakhs INR from project grants in the last three years</a:t>
              </a:r>
              <a:endParaRPr sz="1600" b="1" dirty="0">
                <a:solidFill>
                  <a:srgbClr val="08563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" name="Google Shape;162;p22"/>
            <p:cNvSpPr txBox="1"/>
            <p:nvPr/>
          </p:nvSpPr>
          <p:spPr>
            <a:xfrm>
              <a:off x="5099807" y="1028154"/>
              <a:ext cx="27282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  <a:spcAft>
                  <a:spcPts val="2133"/>
                </a:spcAft>
              </a:pPr>
              <a:r>
                <a:rPr lang="en-GB" sz="933">
                  <a:solidFill>
                    <a:srgbClr val="085631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sz="933">
                <a:solidFill>
                  <a:srgbClr val="08563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3" name="Google Shape;163;p22"/>
          <p:cNvGrpSpPr/>
          <p:nvPr/>
        </p:nvGrpSpPr>
        <p:grpSpPr>
          <a:xfrm>
            <a:off x="5263399" y="3570596"/>
            <a:ext cx="5787211" cy="1505611"/>
            <a:chOff x="4732925" y="1010282"/>
            <a:chExt cx="3338775" cy="1129208"/>
          </a:xfrm>
        </p:grpSpPr>
        <p:grpSp>
          <p:nvGrpSpPr>
            <p:cNvPr id="164" name="Google Shape;164;p22"/>
            <p:cNvGrpSpPr/>
            <p:nvPr/>
          </p:nvGrpSpPr>
          <p:grpSpPr>
            <a:xfrm>
              <a:off x="4732925" y="1140987"/>
              <a:ext cx="529800" cy="998503"/>
              <a:chOff x="4318975" y="1083450"/>
              <a:chExt cx="529800" cy="591250"/>
            </a:xfrm>
          </p:grpSpPr>
          <p:sp>
            <p:nvSpPr>
              <p:cNvPr id="165" name="Google Shape;165;p22"/>
              <p:cNvSpPr/>
              <p:nvPr/>
            </p:nvSpPr>
            <p:spPr>
              <a:xfrm>
                <a:off x="4517125" y="1086100"/>
                <a:ext cx="133500" cy="588600"/>
              </a:xfrm>
              <a:prstGeom prst="rect">
                <a:avLst/>
              </a:prstGeom>
              <a:solidFill>
                <a:srgbClr val="08563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914446"/>
                <a:endParaRPr sz="2533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cxnSp>
            <p:nvCxnSpPr>
              <p:cNvPr id="166" name="Google Shape;166;p22"/>
              <p:cNvCxnSpPr/>
              <p:nvPr/>
            </p:nvCxnSpPr>
            <p:spPr>
              <a:xfrm rot="10800000">
                <a:off x="4318975" y="1083450"/>
                <a:ext cx="529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8563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67" name="Google Shape;167;p22"/>
            <p:cNvSpPr txBox="1"/>
            <p:nvPr/>
          </p:nvSpPr>
          <p:spPr>
            <a:xfrm>
              <a:off x="5343500" y="1140097"/>
              <a:ext cx="27282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</a:pPr>
              <a:r>
                <a:rPr lang="en-GB" sz="1600" b="1" dirty="0">
                  <a:solidFill>
                    <a:srgbClr val="085631"/>
                  </a:solidFill>
                  <a:latin typeface="Roboto"/>
                  <a:ea typeface="Roboto"/>
                  <a:cs typeface="Roboto"/>
                  <a:sym typeface="Roboto"/>
                </a:rPr>
                <a:t>Ability to mobilise co-financing through parallel sources is expected</a:t>
              </a:r>
              <a:endParaRPr sz="1600" b="1" dirty="0">
                <a:solidFill>
                  <a:srgbClr val="08563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" name="Google Shape;168;p22"/>
            <p:cNvSpPr txBox="1"/>
            <p:nvPr/>
          </p:nvSpPr>
          <p:spPr>
            <a:xfrm>
              <a:off x="5343500" y="1010282"/>
              <a:ext cx="27282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  <a:spcAft>
                  <a:spcPts val="2133"/>
                </a:spcAft>
              </a:pPr>
              <a:r>
                <a:rPr lang="en-GB" sz="933" dirty="0">
                  <a:solidFill>
                    <a:srgbClr val="085631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sz="933" dirty="0">
                <a:solidFill>
                  <a:srgbClr val="08563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9" name="Google Shape;169;p22"/>
          <p:cNvGrpSpPr/>
          <p:nvPr/>
        </p:nvGrpSpPr>
        <p:grpSpPr>
          <a:xfrm>
            <a:off x="5235921" y="4343609"/>
            <a:ext cx="5787211" cy="1133101"/>
            <a:chOff x="4732925" y="882028"/>
            <a:chExt cx="3338775" cy="1260495"/>
          </a:xfrm>
        </p:grpSpPr>
        <p:grpSp>
          <p:nvGrpSpPr>
            <p:cNvPr id="170" name="Google Shape;170;p22"/>
            <p:cNvGrpSpPr/>
            <p:nvPr/>
          </p:nvGrpSpPr>
          <p:grpSpPr>
            <a:xfrm>
              <a:off x="4732925" y="1142460"/>
              <a:ext cx="529800" cy="1000063"/>
              <a:chOff x="4318975" y="1084322"/>
              <a:chExt cx="529800" cy="592174"/>
            </a:xfrm>
          </p:grpSpPr>
          <p:sp>
            <p:nvSpPr>
              <p:cNvPr id="171" name="Google Shape;171;p22"/>
              <p:cNvSpPr/>
              <p:nvPr/>
            </p:nvSpPr>
            <p:spPr>
              <a:xfrm>
                <a:off x="4532955" y="1086096"/>
                <a:ext cx="133500" cy="590400"/>
              </a:xfrm>
              <a:prstGeom prst="rect">
                <a:avLst/>
              </a:prstGeom>
              <a:solidFill>
                <a:srgbClr val="C2C2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914446"/>
                <a:endParaRPr sz="2533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cxnSp>
            <p:nvCxnSpPr>
              <p:cNvPr id="172" name="Google Shape;172;p22"/>
              <p:cNvCxnSpPr/>
              <p:nvPr/>
            </p:nvCxnSpPr>
            <p:spPr>
              <a:xfrm rot="10800000">
                <a:off x="4318975" y="1084322"/>
                <a:ext cx="529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2C2C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73" name="Google Shape;173;p22"/>
            <p:cNvSpPr txBox="1"/>
            <p:nvPr/>
          </p:nvSpPr>
          <p:spPr>
            <a:xfrm>
              <a:off x="5343500" y="882028"/>
              <a:ext cx="27282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</a:pPr>
              <a:r>
                <a:rPr lang="en-GB" sz="1600" b="1" dirty="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Organisation should have professionals with adequate experience in thematic areas and project management.</a:t>
              </a:r>
              <a:r>
                <a:rPr lang="en-US" sz="1600" dirty="0">
                  <a:solidFill>
                    <a:prstClr val="black"/>
                  </a:solidFill>
                  <a:latin typeface="Aptos" panose="02110004020202020204"/>
                </a:rPr>
                <a:t> </a:t>
              </a:r>
              <a:endParaRPr sz="1600" b="1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4" name="Google Shape;174;p22"/>
          <p:cNvGrpSpPr/>
          <p:nvPr/>
        </p:nvGrpSpPr>
        <p:grpSpPr>
          <a:xfrm>
            <a:off x="5263732" y="1003346"/>
            <a:ext cx="5787211" cy="838464"/>
            <a:chOff x="4732925" y="946003"/>
            <a:chExt cx="3338775" cy="1193487"/>
          </a:xfrm>
        </p:grpSpPr>
        <p:grpSp>
          <p:nvGrpSpPr>
            <p:cNvPr id="175" name="Google Shape;175;p22"/>
            <p:cNvGrpSpPr/>
            <p:nvPr/>
          </p:nvGrpSpPr>
          <p:grpSpPr>
            <a:xfrm>
              <a:off x="4732925" y="1142460"/>
              <a:ext cx="529800" cy="997030"/>
              <a:chOff x="4318975" y="1084322"/>
              <a:chExt cx="529800" cy="590378"/>
            </a:xfrm>
          </p:grpSpPr>
          <p:sp>
            <p:nvSpPr>
              <p:cNvPr id="176" name="Google Shape;176;p22"/>
              <p:cNvSpPr/>
              <p:nvPr/>
            </p:nvSpPr>
            <p:spPr>
              <a:xfrm>
                <a:off x="4517125" y="1086100"/>
                <a:ext cx="133500" cy="588600"/>
              </a:xfrm>
              <a:prstGeom prst="rect">
                <a:avLst/>
              </a:prstGeom>
              <a:solidFill>
                <a:srgbClr val="C2C2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914446"/>
                <a:endParaRPr sz="2533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cxnSp>
            <p:nvCxnSpPr>
              <p:cNvPr id="177" name="Google Shape;177;p22"/>
              <p:cNvCxnSpPr/>
              <p:nvPr/>
            </p:nvCxnSpPr>
            <p:spPr>
              <a:xfrm rot="10800000">
                <a:off x="4318975" y="1084322"/>
                <a:ext cx="529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2C2C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78" name="Google Shape;178;p22"/>
            <p:cNvSpPr txBox="1"/>
            <p:nvPr/>
          </p:nvSpPr>
          <p:spPr>
            <a:xfrm>
              <a:off x="5343500" y="946003"/>
              <a:ext cx="27282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914446">
                <a:lnSpc>
                  <a:spcPct val="115000"/>
                </a:lnSpc>
              </a:pPr>
              <a:r>
                <a:rPr lang="en-GB" sz="1467" b="1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.​</a:t>
              </a:r>
              <a:endParaRPr sz="1467" b="1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9" name="Google Shape;179;p22"/>
          <p:cNvSpPr txBox="1"/>
          <p:nvPr/>
        </p:nvSpPr>
        <p:spPr>
          <a:xfrm>
            <a:off x="6322108" y="947070"/>
            <a:ext cx="4728800" cy="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914446">
              <a:lnSpc>
                <a:spcPct val="115000"/>
              </a:lnSpc>
            </a:pPr>
            <a:r>
              <a:rPr lang="en-GB" sz="1600" b="1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rPr>
              <a:t>Organisation should be registered </a:t>
            </a:r>
            <a:r>
              <a:rPr lang="en-US" sz="1600" b="1" dirty="0">
                <a:solidFill>
                  <a:srgbClr val="858585"/>
                </a:solidFill>
                <a:latin typeface="Roboto"/>
                <a:ea typeface="Roboto"/>
                <a:cs typeface="Roboto"/>
              </a:rPr>
              <a:t>trust / society in India for more than 5 years and registered </a:t>
            </a:r>
            <a:r>
              <a:rPr lang="en-GB" sz="1600" b="1" dirty="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rPr>
              <a:t>with NITI Aayog's Darpan Portal.</a:t>
            </a:r>
            <a:endParaRPr sz="1600" b="1" dirty="0">
              <a:solidFill>
                <a:srgbClr val="85858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3485000" y="1055058"/>
            <a:ext cx="1690800" cy="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914446">
              <a:lnSpc>
                <a:spcPct val="115000"/>
              </a:lnSpc>
            </a:pPr>
            <a:r>
              <a:rPr lang="en-GB" sz="1600" b="1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REGISTRATION</a:t>
            </a:r>
            <a:endParaRPr sz="1600" b="1" dirty="0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3401000" y="1819894"/>
            <a:ext cx="1774800" cy="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914446">
              <a:lnSpc>
                <a:spcPct val="115000"/>
              </a:lnSpc>
            </a:pPr>
            <a:r>
              <a:rPr lang="en-GB" sz="1600" b="1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FINANCIAL CAPABILITY</a:t>
            </a:r>
            <a:endParaRPr sz="1600" b="1" dirty="0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3698135" y="2516340"/>
            <a:ext cx="1434400" cy="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914446">
              <a:lnSpc>
                <a:spcPct val="115000"/>
              </a:lnSpc>
            </a:pPr>
            <a:r>
              <a:rPr lang="en-GB" sz="1467" b="1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TECHNICAL CAPACITY</a:t>
            </a:r>
            <a:endParaRPr sz="1467" b="1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3712512" y="3430079"/>
            <a:ext cx="1434400" cy="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914446">
              <a:lnSpc>
                <a:spcPct val="115000"/>
              </a:lnSpc>
            </a:pPr>
            <a:r>
              <a:rPr lang="en-GB" sz="1467" b="1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SCALING CAPACITY</a:t>
            </a:r>
            <a:endParaRPr sz="1467" b="1" dirty="0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22"/>
          <p:cNvSpPr txBox="1"/>
          <p:nvPr/>
        </p:nvSpPr>
        <p:spPr>
          <a:xfrm>
            <a:off x="3587311" y="4237532"/>
            <a:ext cx="1690800" cy="4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914446">
              <a:lnSpc>
                <a:spcPct val="115000"/>
              </a:lnSpc>
            </a:pPr>
            <a:r>
              <a:rPr lang="en-GB" sz="1467" b="1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PROFESSIONAL CAPACITY</a:t>
            </a:r>
            <a:endParaRPr sz="1467" b="1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710FE0-6796-4887-CEFD-1716630F4011}"/>
              </a:ext>
            </a:extLst>
          </p:cNvPr>
          <p:cNvSpPr txBox="1">
            <a:spLocks/>
          </p:cNvSpPr>
          <p:nvPr/>
        </p:nvSpPr>
        <p:spPr>
          <a:xfrm>
            <a:off x="459317" y="105168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Eligibility Criteria</a:t>
            </a:r>
          </a:p>
        </p:txBody>
      </p:sp>
      <p:pic>
        <p:nvPicPr>
          <p:cNvPr id="8" name="Picture 7" descr="A group of colorful logos&#10;&#10;Description automatically generated">
            <a:extLst>
              <a:ext uri="{FF2B5EF4-FFF2-40B4-BE49-F238E27FC236}">
                <a16:creationId xmlns:a16="http://schemas.microsoft.com/office/drawing/2014/main" id="{67AFD223-7972-9C6B-E839-AAE8A4564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OSTA cover (Pannel_2)">
            <a:extLst>
              <a:ext uri="{FF2B5EF4-FFF2-40B4-BE49-F238E27FC236}">
                <a16:creationId xmlns:a16="http://schemas.microsoft.com/office/drawing/2014/main" id="{513F1AA7-E84E-8047-275D-857E41014D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189101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856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/>
          <p:nvPr/>
        </p:nvSpPr>
        <p:spPr>
          <a:xfrm>
            <a:off x="1715800" y="3449317"/>
            <a:ext cx="3498088" cy="1079753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GB" sz="1867" b="1" dirty="0">
                <a:latin typeface="Aptos" panose="02110004020202020204"/>
              </a:rPr>
              <a:t>Approach and Methodology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20</a:t>
            </a:r>
            <a:endParaRPr sz="1867" b="1" dirty="0">
              <a:latin typeface="Aptos" panose="02110004020202020204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1715800" y="4681682"/>
            <a:ext cx="3498088" cy="1050036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GB" sz="1867" b="1" dirty="0">
                <a:latin typeface="Aptos" panose="02110004020202020204"/>
              </a:rPr>
              <a:t>Advocacy Parameters 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20</a:t>
            </a:r>
            <a:endParaRPr sz="1867" b="1" dirty="0">
              <a:latin typeface="Aptos" panose="02110004020202020204"/>
            </a:endParaRPr>
          </a:p>
          <a:p>
            <a:pPr defTabSz="914446"/>
            <a:endParaRPr sz="16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4" name="Google Shape;194;p23"/>
          <p:cNvSpPr txBox="1"/>
          <p:nvPr/>
        </p:nvSpPr>
        <p:spPr>
          <a:xfrm>
            <a:off x="5054519" y="3745677"/>
            <a:ext cx="368000" cy="236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167" rIns="0" bIns="0" anchor="t" anchorCtr="0">
            <a:spAutoFit/>
          </a:bodyPr>
          <a:lstStyle/>
          <a:p>
            <a:pPr defTabSz="914446"/>
            <a:endParaRPr sz="1467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195" name="Google Shape;195;p23"/>
          <p:cNvGrpSpPr/>
          <p:nvPr/>
        </p:nvGrpSpPr>
        <p:grpSpPr>
          <a:xfrm>
            <a:off x="1" y="5807498"/>
            <a:ext cx="4237643" cy="1050611"/>
            <a:chOff x="0" y="8711246"/>
            <a:chExt cx="6356464" cy="1575917"/>
          </a:xfrm>
        </p:grpSpPr>
        <p:sp>
          <p:nvSpPr>
            <p:cNvPr id="196" name="Google Shape;196;p23"/>
            <p:cNvSpPr/>
            <p:nvPr/>
          </p:nvSpPr>
          <p:spPr>
            <a:xfrm>
              <a:off x="795032" y="9508654"/>
              <a:ext cx="2381250" cy="778509"/>
            </a:xfrm>
            <a:custGeom>
              <a:avLst/>
              <a:gdLst/>
              <a:ahLst/>
              <a:cxnLst/>
              <a:rect l="l" t="t" r="r" b="b"/>
              <a:pathLst>
                <a:path w="2381250" h="778509" extrusionOk="0">
                  <a:moveTo>
                    <a:pt x="790575" y="0"/>
                  </a:moveTo>
                  <a:lnTo>
                    <a:pt x="0" y="0"/>
                  </a:lnTo>
                  <a:lnTo>
                    <a:pt x="0" y="778344"/>
                  </a:lnTo>
                  <a:lnTo>
                    <a:pt x="790575" y="778344"/>
                  </a:lnTo>
                  <a:lnTo>
                    <a:pt x="790575" y="0"/>
                  </a:lnTo>
                  <a:close/>
                </a:path>
                <a:path w="2381250" h="778509" extrusionOk="0">
                  <a:moveTo>
                    <a:pt x="2380665" y="0"/>
                  </a:moveTo>
                  <a:lnTo>
                    <a:pt x="1590090" y="0"/>
                  </a:lnTo>
                  <a:lnTo>
                    <a:pt x="1590090" y="778344"/>
                  </a:lnTo>
                  <a:lnTo>
                    <a:pt x="2380665" y="778344"/>
                  </a:lnTo>
                  <a:lnTo>
                    <a:pt x="2380665" y="0"/>
                  </a:lnTo>
                  <a:close/>
                </a:path>
              </a:pathLst>
            </a:custGeom>
            <a:solidFill>
              <a:srgbClr val="000000">
                <a:alpha val="353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914446"/>
              <a:endParaRPr sz="120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0" y="8711246"/>
              <a:ext cx="2381250" cy="800100"/>
            </a:xfrm>
            <a:custGeom>
              <a:avLst/>
              <a:gdLst/>
              <a:ahLst/>
              <a:cxnLst/>
              <a:rect l="l" t="t" r="r" b="b"/>
              <a:pathLst>
                <a:path w="2381250" h="800100" extrusionOk="0">
                  <a:moveTo>
                    <a:pt x="790562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790562" y="800100"/>
                  </a:lnTo>
                  <a:lnTo>
                    <a:pt x="790562" y="0"/>
                  </a:lnTo>
                  <a:close/>
                </a:path>
                <a:path w="2381250" h="800100" extrusionOk="0">
                  <a:moveTo>
                    <a:pt x="2380653" y="0"/>
                  </a:moveTo>
                  <a:lnTo>
                    <a:pt x="1590078" y="0"/>
                  </a:lnTo>
                  <a:lnTo>
                    <a:pt x="1590078" y="800100"/>
                  </a:lnTo>
                  <a:lnTo>
                    <a:pt x="2380653" y="800100"/>
                  </a:lnTo>
                  <a:lnTo>
                    <a:pt x="2380653" y="0"/>
                  </a:lnTo>
                  <a:close/>
                </a:path>
              </a:pathLst>
            </a:custGeom>
            <a:solidFill>
              <a:srgbClr val="000000">
                <a:alpha val="157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914446"/>
              <a:endParaRPr sz="120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3975214" y="9508654"/>
              <a:ext cx="2381250" cy="778509"/>
            </a:xfrm>
            <a:custGeom>
              <a:avLst/>
              <a:gdLst/>
              <a:ahLst/>
              <a:cxnLst/>
              <a:rect l="l" t="t" r="r" b="b"/>
              <a:pathLst>
                <a:path w="2381250" h="778509" extrusionOk="0">
                  <a:moveTo>
                    <a:pt x="790575" y="0"/>
                  </a:moveTo>
                  <a:lnTo>
                    <a:pt x="0" y="0"/>
                  </a:lnTo>
                  <a:lnTo>
                    <a:pt x="0" y="778344"/>
                  </a:lnTo>
                  <a:lnTo>
                    <a:pt x="790575" y="778344"/>
                  </a:lnTo>
                  <a:lnTo>
                    <a:pt x="790575" y="0"/>
                  </a:lnTo>
                  <a:close/>
                </a:path>
                <a:path w="2381250" h="778509" extrusionOk="0">
                  <a:moveTo>
                    <a:pt x="2380665" y="0"/>
                  </a:moveTo>
                  <a:lnTo>
                    <a:pt x="1590090" y="0"/>
                  </a:lnTo>
                  <a:lnTo>
                    <a:pt x="1590090" y="778344"/>
                  </a:lnTo>
                  <a:lnTo>
                    <a:pt x="2380665" y="778344"/>
                  </a:lnTo>
                  <a:lnTo>
                    <a:pt x="2380665" y="0"/>
                  </a:lnTo>
                  <a:close/>
                </a:path>
              </a:pathLst>
            </a:custGeom>
            <a:solidFill>
              <a:srgbClr val="000000">
                <a:alpha val="353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914446"/>
              <a:endParaRPr sz="120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3180169" y="8711246"/>
              <a:ext cx="2381250" cy="800100"/>
            </a:xfrm>
            <a:custGeom>
              <a:avLst/>
              <a:gdLst/>
              <a:ahLst/>
              <a:cxnLst/>
              <a:rect l="l" t="t" r="r" b="b"/>
              <a:pathLst>
                <a:path w="2381250" h="800100" extrusionOk="0">
                  <a:moveTo>
                    <a:pt x="790575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790575" y="800100"/>
                  </a:lnTo>
                  <a:lnTo>
                    <a:pt x="790575" y="0"/>
                  </a:lnTo>
                  <a:close/>
                </a:path>
                <a:path w="2381250" h="800100" extrusionOk="0">
                  <a:moveTo>
                    <a:pt x="2380665" y="0"/>
                  </a:moveTo>
                  <a:lnTo>
                    <a:pt x="1590090" y="0"/>
                  </a:lnTo>
                  <a:lnTo>
                    <a:pt x="1590090" y="800100"/>
                  </a:lnTo>
                  <a:lnTo>
                    <a:pt x="2380665" y="800100"/>
                  </a:lnTo>
                  <a:lnTo>
                    <a:pt x="2380665" y="0"/>
                  </a:lnTo>
                  <a:close/>
                </a:path>
              </a:pathLst>
            </a:custGeom>
            <a:solidFill>
              <a:srgbClr val="000000">
                <a:alpha val="157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914446"/>
              <a:endParaRPr sz="12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sp>
        <p:nvSpPr>
          <p:cNvPr id="200" name="Google Shape;200;p23"/>
          <p:cNvSpPr/>
          <p:nvPr/>
        </p:nvSpPr>
        <p:spPr>
          <a:xfrm>
            <a:off x="1715801" y="2263249"/>
            <a:ext cx="3517964" cy="1050036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US" b="1" dirty="0">
                <a:latin typeface="Aptos" panose="02110004020202020204"/>
              </a:rPr>
              <a:t>Organizational experience in Focal Themes and Focus Landscape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40</a:t>
            </a:r>
            <a:endParaRPr sz="1450" b="1" dirty="0">
              <a:latin typeface="Aptos" panose="02110004020202020204"/>
            </a:endParaRPr>
          </a:p>
        </p:txBody>
      </p:sp>
      <p:sp>
        <p:nvSpPr>
          <p:cNvPr id="201" name="Google Shape;201;p23"/>
          <p:cNvSpPr/>
          <p:nvPr/>
        </p:nvSpPr>
        <p:spPr>
          <a:xfrm>
            <a:off x="7160067" y="3455249"/>
            <a:ext cx="3517964" cy="1050036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GB" sz="1867" b="1" dirty="0">
                <a:latin typeface="Aptos" panose="02110004020202020204"/>
              </a:rPr>
              <a:t>Co-financing 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10</a:t>
            </a:r>
            <a:endParaRPr sz="1867" b="1" dirty="0">
              <a:latin typeface="Aptos" panose="02110004020202020204"/>
            </a:endParaRPr>
          </a:p>
        </p:txBody>
      </p:sp>
      <p:sp>
        <p:nvSpPr>
          <p:cNvPr id="202" name="Google Shape;202;p23"/>
          <p:cNvSpPr/>
          <p:nvPr/>
        </p:nvSpPr>
        <p:spPr>
          <a:xfrm>
            <a:off x="7160067" y="2259415"/>
            <a:ext cx="3517964" cy="1050036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GB" sz="1867" b="1" dirty="0">
                <a:latin typeface="Aptos" panose="02110004020202020204"/>
              </a:rPr>
              <a:t>Manpower Cost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5</a:t>
            </a:r>
            <a:endParaRPr sz="1867" b="1" dirty="0">
              <a:latin typeface="Aptos" panose="02110004020202020204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7180000" y="4651083"/>
            <a:ext cx="3498088" cy="1079753"/>
          </a:xfrm>
          <a:custGeom>
            <a:avLst/>
            <a:gdLst/>
            <a:ahLst/>
            <a:cxnLst/>
            <a:rect l="l" t="t" r="r" b="b"/>
            <a:pathLst>
              <a:path w="2981325" h="2971800" extrusionOk="0">
                <a:moveTo>
                  <a:pt x="2981325" y="0"/>
                </a:moveTo>
                <a:lnTo>
                  <a:pt x="2981325" y="2971800"/>
                </a:lnTo>
                <a:lnTo>
                  <a:pt x="0" y="2971800"/>
                </a:lnTo>
                <a:lnTo>
                  <a:pt x="0" y="0"/>
                </a:lnTo>
                <a:lnTo>
                  <a:pt x="298132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446"/>
            <a:r>
              <a:rPr lang="en-GB" sz="1867" b="1" dirty="0">
                <a:latin typeface="Aptos" panose="02110004020202020204"/>
              </a:rPr>
              <a:t>Miscellaneous</a:t>
            </a:r>
          </a:p>
          <a:p>
            <a:pPr algn="ctr" defTabSz="914446"/>
            <a:r>
              <a:rPr lang="en-GB" sz="1867" b="1" dirty="0">
                <a:latin typeface="Aptos" panose="02110004020202020204"/>
              </a:rPr>
              <a:t>5</a:t>
            </a:r>
            <a:endParaRPr sz="1867" b="1" dirty="0">
              <a:latin typeface="Aptos" panose="02110004020202020204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1706851" y="1092815"/>
            <a:ext cx="3516000" cy="105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46"/>
            <a:r>
              <a:rPr lang="en-GB" sz="2667" b="1" dirty="0">
                <a:solidFill>
                  <a:prstClr val="black"/>
                </a:solidFill>
                <a:latin typeface="Aptos" panose="02110004020202020204"/>
              </a:rPr>
              <a:t>Technical Scoring</a:t>
            </a:r>
            <a:endParaRPr sz="2667" b="1" dirty="0">
              <a:solidFill>
                <a:prstClr val="black"/>
              </a:solidFill>
              <a:latin typeface="Aptos" panose="02110004020202020204"/>
            </a:endParaRPr>
          </a:p>
          <a:p>
            <a:pPr algn="ctr" defTabSz="914446"/>
            <a:r>
              <a:rPr lang="en-GB" sz="2667" b="1" dirty="0">
                <a:solidFill>
                  <a:prstClr val="black"/>
                </a:solidFill>
                <a:latin typeface="Aptos" panose="02110004020202020204"/>
              </a:rPr>
              <a:t>80%</a:t>
            </a:r>
            <a:endParaRPr sz="2667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7161051" y="1092815"/>
            <a:ext cx="3516000" cy="105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46"/>
            <a:r>
              <a:rPr lang="en-GB" sz="2667" b="1" dirty="0">
                <a:solidFill>
                  <a:prstClr val="black"/>
                </a:solidFill>
                <a:latin typeface="Aptos" panose="02110004020202020204"/>
              </a:rPr>
              <a:t>Financial Scoring</a:t>
            </a:r>
            <a:endParaRPr sz="2667" b="1" dirty="0">
              <a:solidFill>
                <a:prstClr val="black"/>
              </a:solidFill>
              <a:latin typeface="Aptos" panose="02110004020202020204"/>
            </a:endParaRPr>
          </a:p>
          <a:p>
            <a:pPr algn="ctr" defTabSz="914446"/>
            <a:r>
              <a:rPr lang="en-GB" sz="2667" b="1" dirty="0">
                <a:solidFill>
                  <a:prstClr val="black"/>
                </a:solidFill>
                <a:latin typeface="Aptos" panose="02110004020202020204"/>
              </a:rPr>
              <a:t>20%</a:t>
            </a:r>
            <a:endParaRPr sz="2667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62EA54-2A46-21CA-8B3F-8B5E8F5A47D6}"/>
              </a:ext>
            </a:extLst>
          </p:cNvPr>
          <p:cNvSpPr txBox="1">
            <a:spLocks/>
          </p:cNvSpPr>
          <p:nvPr/>
        </p:nvSpPr>
        <p:spPr>
          <a:xfrm>
            <a:off x="421217" y="219613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Evaluation Score Breakdown</a:t>
            </a:r>
          </a:p>
        </p:txBody>
      </p:sp>
      <p:pic>
        <p:nvPicPr>
          <p:cNvPr id="7" name="Picture 6" descr="A group of colorful logos&#10;&#10;Description automatically generated">
            <a:extLst>
              <a:ext uri="{FF2B5EF4-FFF2-40B4-BE49-F238E27FC236}">
                <a16:creationId xmlns:a16="http://schemas.microsoft.com/office/drawing/2014/main" id="{0F11366C-B09E-4D2A-45B1-958F6E3CE5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OSTA cover (Pannel_2)">
            <a:extLst>
              <a:ext uri="{FF2B5EF4-FFF2-40B4-BE49-F238E27FC236}">
                <a16:creationId xmlns:a16="http://schemas.microsoft.com/office/drawing/2014/main" id="{B88C53E1-2694-46E3-16F6-21C44154AB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189101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5015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6F7F5-849F-06FD-22AB-21E0E563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600BD-4E85-500D-70A5-9EAD86569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970756"/>
            <a:ext cx="10515600" cy="5315744"/>
          </a:xfrm>
        </p:spPr>
        <p:txBody>
          <a:bodyPr>
            <a:normAutofit/>
          </a:bodyPr>
          <a:lstStyle/>
          <a:p>
            <a:pPr algn="just">
              <a:lnSpc>
                <a:spcPts val="3300"/>
              </a:lnSpc>
            </a:pPr>
            <a:r>
              <a:rPr lang="en-IN" sz="2400" dirty="0"/>
              <a:t>SGP OP8 places strong emphasis on mobilising co-financing to enhance the scale, sustainability, and long-term impact of community-led initiatives. </a:t>
            </a:r>
          </a:p>
          <a:p>
            <a:pPr algn="just">
              <a:lnSpc>
                <a:spcPts val="3300"/>
              </a:lnSpc>
            </a:pPr>
            <a:r>
              <a:rPr lang="en-IN" sz="2400" dirty="0"/>
              <a:t>All projects are expected to secure co-financing equivalent to at least a 1:1 ratio of the SGP grant, in the form of cash and/or in-kind contributions, as part of the total project budget. </a:t>
            </a:r>
          </a:p>
          <a:p>
            <a:pPr algn="just">
              <a:lnSpc>
                <a:spcPts val="3300"/>
              </a:lnSpc>
            </a:pPr>
            <a:r>
              <a:rPr lang="en-IN" sz="2400" dirty="0"/>
              <a:t>Co-financing may be mobilised from government schemes, local bodies, private sector and CSR initiatives, financial institutions, development partners, community contributions, or implementing organisations. </a:t>
            </a:r>
          </a:p>
          <a:p>
            <a:pPr algn="just">
              <a:lnSpc>
                <a:spcPts val="3300"/>
              </a:lnSpc>
            </a:pPr>
            <a:r>
              <a:rPr lang="en-IN" sz="2400" dirty="0"/>
              <a:t>In-kind contributions may include land, labour, equipment, technical expertise, volunteer time, or other resources that directly support project implementation.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950E1D-F157-DEAF-8BE2-09ED165CB52F}"/>
              </a:ext>
            </a:extLst>
          </p:cNvPr>
          <p:cNvSpPr txBox="1">
            <a:spLocks/>
          </p:cNvSpPr>
          <p:nvPr/>
        </p:nvSpPr>
        <p:spPr>
          <a:xfrm>
            <a:off x="421217" y="219613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Co-Finance</a:t>
            </a:r>
          </a:p>
        </p:txBody>
      </p:sp>
      <p:pic>
        <p:nvPicPr>
          <p:cNvPr id="9" name="Picture 8" descr="A group of colorful logos&#10;&#10;Description automatically generated">
            <a:extLst>
              <a:ext uri="{FF2B5EF4-FFF2-40B4-BE49-F238E27FC236}">
                <a16:creationId xmlns:a16="http://schemas.microsoft.com/office/drawing/2014/main" id="{6A169282-0657-24EE-6717-80F0E770D7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OSTA cover (Pannel_2)">
            <a:extLst>
              <a:ext uri="{FF2B5EF4-FFF2-40B4-BE49-F238E27FC236}">
                <a16:creationId xmlns:a16="http://schemas.microsoft.com/office/drawing/2014/main" id="{1C43EB27-4F6F-6071-4BB9-8CBAD0FA7D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0" y="6160526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91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124EC-A7EB-71C9-F991-AF79EA8BF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A0262-D695-0394-6C4F-F3F6C9554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092" y="912440"/>
            <a:ext cx="10515600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ts val="3200"/>
              </a:lnSpc>
            </a:pPr>
            <a:r>
              <a:rPr lang="en-IN" sz="2400" dirty="0"/>
              <a:t>SGP OP8 will prioritize strategic convergence and partnerships with government, line departments, private sector organizations, research institutions, to maximize the impact, sustainability, and scalability of co</a:t>
            </a:r>
          </a:p>
          <a:p>
            <a:pPr algn="just">
              <a:lnSpc>
                <a:spcPts val="3200"/>
              </a:lnSpc>
            </a:pPr>
            <a:r>
              <a:rPr lang="en-IN" sz="2400" dirty="0"/>
              <a:t>By aligning SGP interventions with central and state government programmes, urban development plans, and local governance priorities, the programme will leverage complementary resources, technical expertise, and policy support. </a:t>
            </a:r>
          </a:p>
          <a:p>
            <a:pPr algn="just">
              <a:lnSpc>
                <a:spcPts val="3200"/>
              </a:lnSpc>
            </a:pPr>
            <a:r>
              <a:rPr lang="en-IN" sz="2400" dirty="0"/>
              <a:t>Collaboration with the academic &amp; research institutes and private sector will facilitate innovation, access to technology, corporate social responsibility (CSR) investments, and market linkages for community enterprises.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8825929-584D-C58A-278F-0F2A23CF4625}"/>
              </a:ext>
            </a:extLst>
          </p:cNvPr>
          <p:cNvSpPr txBox="1">
            <a:spLocks/>
          </p:cNvSpPr>
          <p:nvPr/>
        </p:nvSpPr>
        <p:spPr>
          <a:xfrm>
            <a:off x="564092" y="167667"/>
            <a:ext cx="11063816" cy="547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Convergence and Partnerships</a:t>
            </a:r>
          </a:p>
        </p:txBody>
      </p:sp>
      <p:pic>
        <p:nvPicPr>
          <p:cNvPr id="9" name="Picture 8" descr="A group of colorful logos&#10;&#10;Description automatically generated">
            <a:extLst>
              <a:ext uri="{FF2B5EF4-FFF2-40B4-BE49-F238E27FC236}">
                <a16:creationId xmlns:a16="http://schemas.microsoft.com/office/drawing/2014/main" id="{29486B57-29B8-D53E-A234-832143CE4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20121" r="13138" b="12532"/>
          <a:stretch/>
        </p:blipFill>
        <p:spPr bwMode="auto">
          <a:xfrm>
            <a:off x="10601325" y="6039060"/>
            <a:ext cx="1429441" cy="81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OSTA cover (Pannel_2)">
            <a:extLst>
              <a:ext uri="{FF2B5EF4-FFF2-40B4-BE49-F238E27FC236}">
                <a16:creationId xmlns:a16="http://schemas.microsoft.com/office/drawing/2014/main" id="{4985C741-307D-B85B-294C-81580BCC9A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r="51170"/>
          <a:stretch/>
        </p:blipFill>
        <p:spPr bwMode="auto">
          <a:xfrm>
            <a:off x="115726" y="6152500"/>
            <a:ext cx="1810441" cy="566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49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2211</Words>
  <Application>Microsoft Office PowerPoint</Application>
  <PresentationFormat>Widescreen</PresentationFormat>
  <Paragraphs>332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 </vt:lpstr>
      <vt:lpstr>ELIGIBILITY CRITERIA </vt:lpstr>
      <vt:lpstr>PowerPoint Presentation</vt:lpstr>
      <vt:lpstr>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Aradhana Goyal</dc:creator>
  <cp:lastModifiedBy>Aradhana Goyal</cp:lastModifiedBy>
  <cp:revision>4</cp:revision>
  <dcterms:created xsi:type="dcterms:W3CDTF">2026-08-04T07:21:58Z</dcterms:created>
  <dcterms:modified xsi:type="dcterms:W3CDTF">2026-08-07T11:10:18Z</dcterms:modified>
</cp:coreProperties>
</file>