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68" r:id="rId3"/>
    <p:sldId id="271" r:id="rId4"/>
    <p:sldId id="272" r:id="rId5"/>
    <p:sldId id="273" r:id="rId6"/>
    <p:sldId id="274" r:id="rId7"/>
    <p:sldId id="275" r:id="rId8"/>
    <p:sldId id="276" r:id="rId9"/>
    <p:sldId id="286" r:id="rId10"/>
    <p:sldId id="281" r:id="rId11"/>
    <p:sldId id="284" r:id="rId12"/>
    <p:sldId id="277" r:id="rId13"/>
    <p:sldId id="278" r:id="rId14"/>
    <p:sldId id="282" r:id="rId15"/>
    <p:sldId id="283" r:id="rId16"/>
    <p:sldId id="262" r:id="rId17"/>
    <p:sldId id="257" r:id="rId18"/>
    <p:sldId id="259" r:id="rId19"/>
    <p:sldId id="263" r:id="rId20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900" y="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adhana Goyal" userId="9ca80ff5-8f25-4898-837e-45b2903559ab" providerId="ADAL" clId="{8EC679B6-9BB4-4B75-9AF3-E0E665E1BBF7}"/>
    <pc:docChg chg="undo custSel addSld delSld">
      <pc:chgData name="Aradhana Goyal" userId="9ca80ff5-8f25-4898-837e-45b2903559ab" providerId="ADAL" clId="{8EC679B6-9BB4-4B75-9AF3-E0E665E1BBF7}" dt="2026-08-05T10:38:56.906" v="1" actId="2696"/>
      <pc:docMkLst>
        <pc:docMk/>
      </pc:docMkLst>
      <pc:sldChg chg="add del">
        <pc:chgData name="Aradhana Goyal" userId="9ca80ff5-8f25-4898-837e-45b2903559ab" providerId="ADAL" clId="{8EC679B6-9BB4-4B75-9AF3-E0E665E1BBF7}" dt="2026-08-05T10:38:56.906" v="1" actId="2696"/>
        <pc:sldMkLst>
          <pc:docMk/>
          <pc:sldMk cId="0" sldId="257"/>
        </pc:sldMkLst>
      </pc:sldChg>
      <pc:sldChg chg="add del">
        <pc:chgData name="Aradhana Goyal" userId="9ca80ff5-8f25-4898-837e-45b2903559ab" providerId="ADAL" clId="{8EC679B6-9BB4-4B75-9AF3-E0E665E1BBF7}" dt="2026-08-05T10:38:56.906" v="1" actId="2696"/>
        <pc:sldMkLst>
          <pc:docMk/>
          <pc:sldMk cId="0" sldId="259"/>
        </pc:sldMkLst>
      </pc:sldChg>
      <pc:sldChg chg="add del">
        <pc:chgData name="Aradhana Goyal" userId="9ca80ff5-8f25-4898-837e-45b2903559ab" providerId="ADAL" clId="{8EC679B6-9BB4-4B75-9AF3-E0E665E1BBF7}" dt="2026-08-05T10:38:56.906" v="1" actId="2696"/>
        <pc:sldMkLst>
          <pc:docMk/>
          <pc:sldMk cId="2408003202" sldId="262"/>
        </pc:sldMkLst>
      </pc:sldChg>
      <pc:sldChg chg="add del">
        <pc:chgData name="Aradhana Goyal" userId="9ca80ff5-8f25-4898-837e-45b2903559ab" providerId="ADAL" clId="{8EC679B6-9BB4-4B75-9AF3-E0E665E1BBF7}" dt="2026-08-05T10:38:56.906" v="1" actId="2696"/>
        <pc:sldMkLst>
          <pc:docMk/>
          <pc:sldMk cId="1324406610" sldId="263"/>
        </pc:sldMkLst>
      </pc:sldChg>
      <pc:sldMasterChg chg="addSldLayout delSldLayout">
        <pc:chgData name="Aradhana Goyal" userId="9ca80ff5-8f25-4898-837e-45b2903559ab" providerId="ADAL" clId="{8EC679B6-9BB4-4B75-9AF3-E0E665E1BBF7}" dt="2026-08-05T10:38:56.906" v="1" actId="2696"/>
        <pc:sldMasterMkLst>
          <pc:docMk/>
          <pc:sldMasterMk cId="0" sldId="2147483648"/>
        </pc:sldMasterMkLst>
        <pc:sldLayoutChg chg="add del">
          <pc:chgData name="Aradhana Goyal" userId="9ca80ff5-8f25-4898-837e-45b2903559ab" providerId="ADAL" clId="{8EC679B6-9BB4-4B75-9AF3-E0E665E1BBF7}" dt="2026-08-05T10:38:56.906" v="1" actId="2696"/>
          <pc:sldLayoutMkLst>
            <pc:docMk/>
            <pc:sldMasterMk cId="0" sldId="2147483648"/>
            <pc:sldLayoutMk cId="1388170123" sldId="2147483650"/>
          </pc:sldLayoutMkLst>
        </pc:sldLayoutChg>
        <pc:sldLayoutChg chg="add del">
          <pc:chgData name="Aradhana Goyal" userId="9ca80ff5-8f25-4898-837e-45b2903559ab" providerId="ADAL" clId="{8EC679B6-9BB4-4B75-9AF3-E0E665E1BBF7}" dt="2026-08-05T10:38:56.906" v="1" actId="2696"/>
          <pc:sldLayoutMkLst>
            <pc:docMk/>
            <pc:sldMasterMk cId="0" sldId="2147483648"/>
            <pc:sldLayoutMk cId="3915809011" sldId="214748365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2133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1657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16203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29555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48260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These are the</a:t>
            </a:r>
            <a:r>
              <a:rPr lang="en-IN" baseline="0" dirty="0"/>
              <a:t> major issues identified but there may be more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1FA56-239A-435F-89D0-9C64C4D4B49F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9302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7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556511"/>
            <a:ext cx="9326880" cy="17640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4663440"/>
            <a:ext cx="768096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80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2.png"/><Relationship Id="rId10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22.png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7.jpg"/><Relationship Id="rId4" Type="http://schemas.openxmlformats.org/officeDocument/2006/relationships/image" Target="../media/image5.png"/><Relationship Id="rId9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34" y="-56488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Shape 4"/>
          <p:cNvSpPr/>
          <p:nvPr/>
        </p:nvSpPr>
        <p:spPr>
          <a:xfrm>
            <a:off x="675561" y="6661190"/>
            <a:ext cx="288250" cy="288250"/>
          </a:xfrm>
          <a:prstGeom prst="roundRect">
            <a:avLst>
              <a:gd name="adj" fmla="val 31719291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5"/>
          <p:cNvSpPr/>
          <p:nvPr/>
        </p:nvSpPr>
        <p:spPr>
          <a:xfrm>
            <a:off x="1053822" y="6647736"/>
            <a:ext cx="1723787" cy="3151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83"/>
              </a:lnSpc>
              <a:buNone/>
            </a:pPr>
            <a:endParaRPr lang="en-US" sz="1773" dirty="0"/>
          </a:p>
        </p:txBody>
      </p:sp>
      <p:grpSp>
        <p:nvGrpSpPr>
          <p:cNvPr id="4" name="Google Shape;54;p1">
            <a:extLst>
              <a:ext uri="{FF2B5EF4-FFF2-40B4-BE49-F238E27FC236}">
                <a16:creationId xmlns:a16="http://schemas.microsoft.com/office/drawing/2014/main" id="{1C6844DE-8AAB-E112-C00E-FFA58A4F7241}"/>
              </a:ext>
            </a:extLst>
          </p:cNvPr>
          <p:cNvGrpSpPr/>
          <p:nvPr/>
        </p:nvGrpSpPr>
        <p:grpSpPr>
          <a:xfrm>
            <a:off x="963811" y="1662375"/>
            <a:ext cx="13566460" cy="946277"/>
            <a:chOff x="687496" y="511021"/>
            <a:chExt cx="10197890" cy="1368031"/>
          </a:xfrm>
        </p:grpSpPr>
        <p:sp>
          <p:nvSpPr>
            <p:cNvPr id="6" name="Google Shape;55;p1">
              <a:extLst>
                <a:ext uri="{FF2B5EF4-FFF2-40B4-BE49-F238E27FC236}">
                  <a16:creationId xmlns:a16="http://schemas.microsoft.com/office/drawing/2014/main" id="{210060A7-9CBD-A58A-A592-653A4A516A32}"/>
                </a:ext>
              </a:extLst>
            </p:cNvPr>
            <p:cNvSpPr txBox="1"/>
            <p:nvPr/>
          </p:nvSpPr>
          <p:spPr>
            <a:xfrm>
              <a:off x="687496" y="511021"/>
              <a:ext cx="10197890" cy="4915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lang="en-GB" sz="3600" b="1" i="0" u="none" strike="noStrike" cap="none" dirty="0">
                  <a:solidFill>
                    <a:srgbClr val="0F4C5C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Landscape Strategy for Northeast Region under SGP OP8</a:t>
              </a:r>
              <a:endParaRPr sz="3600" b="1" i="0" u="none" strike="noStrike" cap="none" dirty="0">
                <a:solidFill>
                  <a:srgbClr val="0F4C5C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endParaRPr sz="2600" b="1" i="0" u="none" strike="noStrike" cap="none" dirty="0">
                <a:solidFill>
                  <a:srgbClr val="0F4C5C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" name="Google Shape;56;p1">
              <a:extLst>
                <a:ext uri="{FF2B5EF4-FFF2-40B4-BE49-F238E27FC236}">
                  <a16:creationId xmlns:a16="http://schemas.microsoft.com/office/drawing/2014/main" id="{938EC88A-F59E-1EE7-1CBA-20E1A803CB28}"/>
                </a:ext>
              </a:extLst>
            </p:cNvPr>
            <p:cNvSpPr txBox="1"/>
            <p:nvPr/>
          </p:nvSpPr>
          <p:spPr>
            <a:xfrm>
              <a:off x="1558013" y="1606798"/>
              <a:ext cx="8361081" cy="272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50"/>
                <a:buFont typeface="Arial"/>
                <a:buNone/>
              </a:pPr>
              <a:r>
                <a:rPr lang="en-GB" sz="1600" b="0" i="0" u="none" strike="noStrike" cap="none" dirty="0">
                  <a:solidFill>
                    <a:srgbClr val="1D3557"/>
                  </a:solidFill>
                  <a:latin typeface="Lato"/>
                  <a:ea typeface="Lato"/>
                  <a:cs typeface="Lato"/>
                  <a:sym typeface="Lato"/>
                </a:rPr>
                <a:t>Towards Building Social, Economic and Ecological Resilience Through Community-based Initiatives</a:t>
              </a:r>
              <a:endParaRPr sz="1600" b="0" i="0" u="none" strike="noStrike" cap="none" dirty="0">
                <a:solidFill>
                  <a:srgbClr val="1D3557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E0F71901-71A3-9A3D-D28C-927ED92D8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09" y="2960597"/>
            <a:ext cx="4216275" cy="31656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58A19B0-0E52-BD4B-8C51-40F320CAF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8900" y="2980816"/>
            <a:ext cx="4189348" cy="3145455"/>
          </a:xfrm>
          <a:prstGeom prst="rect">
            <a:avLst/>
          </a:prstGeom>
        </p:spPr>
      </p:pic>
      <p:sp>
        <p:nvSpPr>
          <p:cNvPr id="25" name="Google Shape;57;p1">
            <a:extLst>
              <a:ext uri="{FF2B5EF4-FFF2-40B4-BE49-F238E27FC236}">
                <a16:creationId xmlns:a16="http://schemas.microsoft.com/office/drawing/2014/main" id="{7916C517-03A9-91D8-DD81-13E052E4568B}"/>
              </a:ext>
            </a:extLst>
          </p:cNvPr>
          <p:cNvSpPr txBox="1"/>
          <p:nvPr/>
        </p:nvSpPr>
        <p:spPr>
          <a:xfrm>
            <a:off x="3733544" y="6046889"/>
            <a:ext cx="7841798" cy="1180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0F4C5C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Northeast Landscape- </a:t>
            </a:r>
            <a:r>
              <a:rPr lang="en-US" sz="2000" i="0" u="none" strike="noStrike" cap="none" dirty="0">
                <a:solidFill>
                  <a:srgbClr val="0F4C5C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Assam, Meghalaya and Arunachal Pradesh</a:t>
            </a:r>
            <a:endParaRPr sz="2000" i="0" u="none" strike="noStrike" cap="none" dirty="0">
              <a:solidFill>
                <a:srgbClr val="556B6D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</p:txBody>
      </p:sp>
      <p:sp>
        <p:nvSpPr>
          <p:cNvPr id="27" name="Google Shape;58;p1">
            <a:extLst>
              <a:ext uri="{FF2B5EF4-FFF2-40B4-BE49-F238E27FC236}">
                <a16:creationId xmlns:a16="http://schemas.microsoft.com/office/drawing/2014/main" id="{F91BA05F-E771-0FC9-077C-C2C1E9A8F042}"/>
              </a:ext>
            </a:extLst>
          </p:cNvPr>
          <p:cNvSpPr txBox="1"/>
          <p:nvPr/>
        </p:nvSpPr>
        <p:spPr>
          <a:xfrm>
            <a:off x="10950515" y="7451000"/>
            <a:ext cx="3490908" cy="498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400" b="0" i="0" u="none" strike="noStrike" cap="none" dirty="0">
                <a:latin typeface="Lato"/>
                <a:ea typeface="Lato"/>
                <a:cs typeface="Lato"/>
                <a:sym typeface="Lato"/>
              </a:rPr>
              <a:t>By Alolika Sinha and </a:t>
            </a:r>
            <a:r>
              <a:rPr lang="en-GB" sz="1400" b="0" i="0" u="none" strike="noStrike" cap="none" dirty="0" err="1">
                <a:latin typeface="Lato"/>
                <a:ea typeface="Lato"/>
                <a:cs typeface="Lato"/>
                <a:sym typeface="Lato"/>
              </a:rPr>
              <a:t>Sounika</a:t>
            </a:r>
            <a:r>
              <a:rPr lang="en-GB" sz="1400" b="0" i="0" u="none" strike="noStrike" cap="none" dirty="0">
                <a:latin typeface="Lato"/>
                <a:ea typeface="Lato"/>
                <a:cs typeface="Lato"/>
                <a:sym typeface="Lato"/>
              </a:rPr>
              <a:t> Karmakar</a:t>
            </a:r>
            <a:endParaRPr sz="1400" b="0" i="0" u="none" strike="noStrike" cap="none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69372306-B999-143E-CA3C-75CF8DE304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2349" y="251064"/>
            <a:ext cx="547556" cy="883304"/>
          </a:xfrm>
          <a:prstGeom prst="rect">
            <a:avLst/>
          </a:prstGeom>
        </p:spPr>
      </p:pic>
      <p:pic>
        <p:nvPicPr>
          <p:cNvPr id="24" name="Picture 13" descr="Logo&#10;&#10;Description automatically generated">
            <a:extLst>
              <a:ext uri="{FF2B5EF4-FFF2-40B4-BE49-F238E27FC236}">
                <a16:creationId xmlns:a16="http://schemas.microsoft.com/office/drawing/2014/main" id="{F8CCEF44-F26A-01B7-420A-DE02A8E937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3562" y="283017"/>
            <a:ext cx="929907" cy="970328"/>
          </a:xfrm>
          <a:prstGeom prst="rect">
            <a:avLst/>
          </a:prstGeom>
        </p:spPr>
      </p:pic>
      <p:pic>
        <p:nvPicPr>
          <p:cNvPr id="26" name="Picture 2" descr="Image preview">
            <a:extLst>
              <a:ext uri="{FF2B5EF4-FFF2-40B4-BE49-F238E27FC236}">
                <a16:creationId xmlns:a16="http://schemas.microsoft.com/office/drawing/2014/main" id="{5CC2B396-F27F-A511-AF5F-85FF729F4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553" y="457480"/>
            <a:ext cx="480224" cy="64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Freeform 13"/>
          <p:cNvSpPr/>
          <p:nvPr/>
        </p:nvSpPr>
        <p:spPr>
          <a:xfrm>
            <a:off x="12617095" y="-131827"/>
            <a:ext cx="929907" cy="1546689"/>
          </a:xfrm>
          <a:custGeom>
            <a:avLst/>
            <a:gdLst/>
            <a:ahLst/>
            <a:cxnLst/>
            <a:rect l="l" t="t" r="r" b="b"/>
            <a:pathLst>
              <a:path w="1123559" h="1710196">
                <a:moveTo>
                  <a:pt x="0" y="0"/>
                </a:moveTo>
                <a:lnTo>
                  <a:pt x="1123559" y="0"/>
                </a:lnTo>
                <a:lnTo>
                  <a:pt x="1123559" y="1710196"/>
                </a:lnTo>
                <a:lnTo>
                  <a:pt x="0" y="17101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000" y="195127"/>
            <a:ext cx="2313574" cy="6738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589" y="583048"/>
            <a:ext cx="1183785" cy="3702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CE351D-8203-E844-5403-8EF0964A14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3361" y="2947972"/>
            <a:ext cx="4233091" cy="31782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32740-BA52-ECAC-89B2-8B35DD1D4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C92C0686-1E20-4E56-B4E8-D41B229FA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334" y="46186"/>
            <a:ext cx="625406" cy="1008891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7AFE9205-65D4-77B1-73C2-1A130497A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851" y="95414"/>
            <a:ext cx="919687" cy="959663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8E319E94-1E8E-429D-D94A-957C6490F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45" y="46964"/>
            <a:ext cx="826423" cy="110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8D5DE9-1615-7965-1D39-A62C6B2F27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70" y="7502015"/>
            <a:ext cx="1504777" cy="7275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EF503D-CD74-2292-4794-1FD4D6646D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23373" y="7500438"/>
            <a:ext cx="1607027" cy="7351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D75FCCA-BA74-B79A-9096-10BE422499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8769" y="-87715"/>
            <a:ext cx="863572" cy="1314463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7ADCD0A1-1120-9EFE-3B01-3E217D292E7C}"/>
              </a:ext>
            </a:extLst>
          </p:cNvPr>
          <p:cNvGrpSpPr/>
          <p:nvPr/>
        </p:nvGrpSpPr>
        <p:grpSpPr>
          <a:xfrm>
            <a:off x="308671" y="1286957"/>
            <a:ext cx="12172817" cy="733145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1742843E-4E0D-55E0-2AB5-745A4D1FF9EB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127594C4-7B06-479A-9F2D-0727549CC5A0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sym typeface="Lato"/>
                </a:rPr>
                <a:t>Key Stakeholders</a:t>
              </a:r>
            </a:p>
          </p:txBody>
        </p:sp>
      </p:grpSp>
      <p:grpSp>
        <p:nvGrpSpPr>
          <p:cNvPr id="19" name="Google Shape;238;p8">
            <a:extLst>
              <a:ext uri="{FF2B5EF4-FFF2-40B4-BE49-F238E27FC236}">
                <a16:creationId xmlns:a16="http://schemas.microsoft.com/office/drawing/2014/main" id="{E2F1E4B6-8AC3-1D4E-BDC5-D7A3352CD32D}"/>
              </a:ext>
            </a:extLst>
          </p:cNvPr>
          <p:cNvGrpSpPr/>
          <p:nvPr/>
        </p:nvGrpSpPr>
        <p:grpSpPr>
          <a:xfrm>
            <a:off x="287663" y="2380330"/>
            <a:ext cx="13855521" cy="4837057"/>
            <a:chOff x="476250" y="1238250"/>
            <a:chExt cx="2571900" cy="2857500"/>
          </a:xfrm>
        </p:grpSpPr>
        <p:sp>
          <p:nvSpPr>
            <p:cNvPr id="20" name="Google Shape;239;p8">
              <a:extLst>
                <a:ext uri="{FF2B5EF4-FFF2-40B4-BE49-F238E27FC236}">
                  <a16:creationId xmlns:a16="http://schemas.microsoft.com/office/drawing/2014/main" id="{F0EBA835-6E6E-FBED-35C5-403494911A5B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40;p8">
              <a:extLst>
                <a:ext uri="{FF2B5EF4-FFF2-40B4-BE49-F238E27FC236}">
                  <a16:creationId xmlns:a16="http://schemas.microsoft.com/office/drawing/2014/main" id="{2449464B-6AE6-9FB0-E285-1D7D8C89B7FC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41;p8">
              <a:extLst>
                <a:ext uri="{FF2B5EF4-FFF2-40B4-BE49-F238E27FC236}">
                  <a16:creationId xmlns:a16="http://schemas.microsoft.com/office/drawing/2014/main" id="{6AD7D47D-9CFB-AE3B-54CC-B33FD812552C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dirty="0">
                  <a:solidFill>
                    <a:schemeClr val="bg1"/>
                  </a:solidFill>
                </a:rPr>
                <a:t>enterprise.</a:t>
              </a:r>
              <a:endParaRPr lang="en-US" sz="17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0" name="Google Shape;510;p17">
            <a:extLst>
              <a:ext uri="{FF2B5EF4-FFF2-40B4-BE49-F238E27FC236}">
                <a16:creationId xmlns:a16="http://schemas.microsoft.com/office/drawing/2014/main" id="{6ADD6431-B238-DB74-86D6-576A6D0CEB4E}"/>
              </a:ext>
            </a:extLst>
          </p:cNvPr>
          <p:cNvSpPr txBox="1"/>
          <p:nvPr/>
        </p:nvSpPr>
        <p:spPr>
          <a:xfrm>
            <a:off x="6911775" y="3006792"/>
            <a:ext cx="3095363" cy="297167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rgbClr val="A3CFBB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Local Governance</a:t>
            </a:r>
            <a:endParaRPr b="1" i="0" u="none" strike="noStrike" cap="none" dirty="0">
              <a:solidFill>
                <a:srgbClr val="A3CFBB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Interest: </a:t>
            </a:r>
            <a: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Sustainable local development, natural resource management, community well-being, Biodiversity Conservation </a:t>
            </a:r>
          </a:p>
          <a:p>
            <a:pPr>
              <a:spcBef>
                <a:spcPts val="300"/>
              </a:spcBef>
              <a:buClr>
                <a:srgbClr val="000000"/>
              </a:buClr>
              <a:buSzPts val="950"/>
            </a:pPr>
            <a:r>
              <a:rPr lang="en-GB" b="1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Influence: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High</a:t>
            </a:r>
            <a:b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</a:b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Potential Role: </a:t>
            </a:r>
            <a: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Facilitate Community engagement, participatory planning, coordinate with Government agencies and local communities</a:t>
            </a:r>
            <a:endParaRPr lang="en-GB" dirty="0">
              <a:solidFill>
                <a:srgbClr val="405045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lvl="0">
              <a:spcBef>
                <a:spcPts val="300"/>
              </a:spcBef>
              <a:buClr>
                <a:srgbClr val="000000"/>
              </a:buClr>
              <a:buSzPts val="950"/>
            </a:pPr>
            <a:endParaRPr lang="en-GB" sz="1500" dirty="0">
              <a:solidFill>
                <a:srgbClr val="40504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" name="Google Shape;510;p17">
            <a:extLst>
              <a:ext uri="{FF2B5EF4-FFF2-40B4-BE49-F238E27FC236}">
                <a16:creationId xmlns:a16="http://schemas.microsoft.com/office/drawing/2014/main" id="{24439367-32BB-2BF8-081C-03FE3154EEAC}"/>
              </a:ext>
            </a:extLst>
          </p:cNvPr>
          <p:cNvSpPr txBox="1"/>
          <p:nvPr/>
        </p:nvSpPr>
        <p:spPr>
          <a:xfrm>
            <a:off x="3896970" y="2999102"/>
            <a:ext cx="2704727" cy="331926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rgbClr val="A3CFBB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Local Communities</a:t>
            </a:r>
            <a:endParaRPr b="1" i="0" u="none" strike="noStrike" cap="none" dirty="0">
              <a:solidFill>
                <a:srgbClr val="A3CFBB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Interest: </a:t>
            </a:r>
            <a:r>
              <a:rPr lang="en-GB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Sustainable Agriculture, Renewable Energy, Access to natural resources, Livelihoods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B" b="1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Influence: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Medium</a:t>
            </a:r>
            <a:b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</a:b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Potential Role: </a:t>
            </a:r>
            <a: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Partners in implementation, social and economic benefits</a:t>
            </a:r>
            <a:endParaRPr lang="en-GB" dirty="0">
              <a:solidFill>
                <a:srgbClr val="405045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lvl="0">
              <a:spcBef>
                <a:spcPts val="300"/>
              </a:spcBef>
              <a:buClr>
                <a:srgbClr val="000000"/>
              </a:buClr>
              <a:buSzPts val="950"/>
            </a:pPr>
            <a:endParaRPr lang="en-GB" sz="1500" dirty="0">
              <a:solidFill>
                <a:srgbClr val="40504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" name="Google Shape;510;p17">
            <a:extLst>
              <a:ext uri="{FF2B5EF4-FFF2-40B4-BE49-F238E27FC236}">
                <a16:creationId xmlns:a16="http://schemas.microsoft.com/office/drawing/2014/main" id="{50F2426A-5B8B-531C-D955-26179C1FE29C}"/>
              </a:ext>
            </a:extLst>
          </p:cNvPr>
          <p:cNvSpPr txBox="1"/>
          <p:nvPr/>
        </p:nvSpPr>
        <p:spPr>
          <a:xfrm>
            <a:off x="493724" y="3021433"/>
            <a:ext cx="3095363" cy="36514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rgbClr val="A3CFBB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Government Line Departments</a:t>
            </a:r>
            <a:endParaRPr b="1" i="0" u="none" strike="noStrike" cap="none" dirty="0">
              <a:solidFill>
                <a:srgbClr val="A3CFBB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Interest: </a:t>
            </a:r>
            <a: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Sustainable Agriculture, Biodiversity Conservation, Waste Management</a:t>
            </a:r>
          </a:p>
          <a:p>
            <a:pPr>
              <a:spcBef>
                <a:spcPts val="300"/>
              </a:spcBef>
              <a:buClr>
                <a:srgbClr val="000000"/>
              </a:buClr>
              <a:buSzPts val="950"/>
            </a:pPr>
            <a:r>
              <a:rPr lang="en-GB" b="1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Influence: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High</a:t>
            </a:r>
            <a:b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</a:b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Potential Role: </a:t>
            </a:r>
            <a: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Technical Guidance, Convergence</a:t>
            </a:r>
            <a:endParaRPr lang="en-GB" dirty="0">
              <a:solidFill>
                <a:srgbClr val="405045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lvl="0">
              <a:spcBef>
                <a:spcPts val="300"/>
              </a:spcBef>
              <a:buClr>
                <a:srgbClr val="000000"/>
              </a:buClr>
              <a:buSzPts val="950"/>
            </a:pPr>
            <a:endParaRPr lang="en-GB" sz="1500" dirty="0">
              <a:solidFill>
                <a:srgbClr val="40504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" name="Google Shape;510;p17">
            <a:extLst>
              <a:ext uri="{FF2B5EF4-FFF2-40B4-BE49-F238E27FC236}">
                <a16:creationId xmlns:a16="http://schemas.microsoft.com/office/drawing/2014/main" id="{CDD5664B-6CFF-E2D6-350C-49882DCEDADC}"/>
              </a:ext>
            </a:extLst>
          </p:cNvPr>
          <p:cNvSpPr txBox="1"/>
          <p:nvPr/>
        </p:nvSpPr>
        <p:spPr>
          <a:xfrm>
            <a:off x="10453064" y="2989992"/>
            <a:ext cx="3095363" cy="328144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rgbClr val="A3CFBB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Community-based Organisations</a:t>
            </a:r>
            <a:endParaRPr b="1" i="0" u="none" strike="noStrike" cap="none" dirty="0">
              <a:solidFill>
                <a:srgbClr val="A3CFBB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marL="0" marR="0" lvl="0" indent="0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Interest: </a:t>
            </a:r>
            <a:r>
              <a:rPr lang="en-GB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Strengthening climate resilience, </a:t>
            </a: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Biodiversity Conservation, Capacity building, Sustainable Agriculture </a:t>
            </a:r>
          </a:p>
          <a:p>
            <a:pPr>
              <a:spcBef>
                <a:spcPts val="300"/>
              </a:spcBef>
              <a:buClr>
                <a:srgbClr val="000000"/>
              </a:buClr>
              <a:buSzPts val="950"/>
            </a:pPr>
            <a:r>
              <a:rPr lang="en-GB" b="1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Influence: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Medium</a:t>
            </a:r>
            <a:b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</a:b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Potential Role: </a:t>
            </a: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Implement intervention to reverse environmental degradation, community empowerment, livelihood generation</a:t>
            </a:r>
            <a:endParaRPr lang="en-GB" sz="1500" dirty="0">
              <a:solidFill>
                <a:srgbClr val="405045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539652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F9142-5E5B-8819-86FE-440B9B148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F50472D7-5113-6110-6A2B-CD45F221C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334" y="46186"/>
            <a:ext cx="625406" cy="1008891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A6D3693A-6F48-B4E5-886C-1294B6111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851" y="95414"/>
            <a:ext cx="919687" cy="959663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F6D3D690-A4C8-B5DC-C4AD-D5231C853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45" y="46964"/>
            <a:ext cx="826423" cy="110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7161C0-1A00-B6D3-5A08-74F0507F46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70" y="7502015"/>
            <a:ext cx="1504777" cy="7275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E1CD99-4371-B414-7255-A1D9ED2414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23373" y="7500438"/>
            <a:ext cx="1607027" cy="7351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D8BC25-8CC5-04D0-95F5-6753DBA8E5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8769" y="-87715"/>
            <a:ext cx="863572" cy="1314463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A7FC4616-5BD1-26D4-9643-7C7573A1C451}"/>
              </a:ext>
            </a:extLst>
          </p:cNvPr>
          <p:cNvGrpSpPr/>
          <p:nvPr/>
        </p:nvGrpSpPr>
        <p:grpSpPr>
          <a:xfrm>
            <a:off x="308671" y="1286957"/>
            <a:ext cx="12172817" cy="733145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C32C729C-9035-0A13-2D15-158678BE3E54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83A4990E-EF2A-1311-297E-49810796C6CD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sym typeface="Lato"/>
                </a:rPr>
                <a:t>Key Stakeholders</a:t>
              </a:r>
            </a:p>
          </p:txBody>
        </p:sp>
      </p:grpSp>
      <p:grpSp>
        <p:nvGrpSpPr>
          <p:cNvPr id="19" name="Google Shape;238;p8">
            <a:extLst>
              <a:ext uri="{FF2B5EF4-FFF2-40B4-BE49-F238E27FC236}">
                <a16:creationId xmlns:a16="http://schemas.microsoft.com/office/drawing/2014/main" id="{FFE0D3BA-B909-11CD-DD7E-DD3F9917A6F8}"/>
              </a:ext>
            </a:extLst>
          </p:cNvPr>
          <p:cNvGrpSpPr/>
          <p:nvPr/>
        </p:nvGrpSpPr>
        <p:grpSpPr>
          <a:xfrm>
            <a:off x="287662" y="2231958"/>
            <a:ext cx="14194679" cy="3579858"/>
            <a:chOff x="476250" y="1238250"/>
            <a:chExt cx="2571900" cy="2857500"/>
          </a:xfrm>
        </p:grpSpPr>
        <p:sp>
          <p:nvSpPr>
            <p:cNvPr id="20" name="Google Shape;239;p8">
              <a:extLst>
                <a:ext uri="{FF2B5EF4-FFF2-40B4-BE49-F238E27FC236}">
                  <a16:creationId xmlns:a16="http://schemas.microsoft.com/office/drawing/2014/main" id="{3BBE8654-4EAC-D36E-103F-2B6AF0EEE5A6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40;p8">
              <a:extLst>
                <a:ext uri="{FF2B5EF4-FFF2-40B4-BE49-F238E27FC236}">
                  <a16:creationId xmlns:a16="http://schemas.microsoft.com/office/drawing/2014/main" id="{5DFCC23D-A3B9-006E-5B13-EFD20A1C5B46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41;p8">
              <a:extLst>
                <a:ext uri="{FF2B5EF4-FFF2-40B4-BE49-F238E27FC236}">
                  <a16:creationId xmlns:a16="http://schemas.microsoft.com/office/drawing/2014/main" id="{72D53507-0878-6FEF-B025-ADA5F8A5AD0C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dirty="0">
                  <a:solidFill>
                    <a:schemeClr val="bg1"/>
                  </a:solidFill>
                </a:rPr>
                <a:t>enterprise.</a:t>
              </a:r>
              <a:endParaRPr lang="en-US" sz="17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0" name="Google Shape;510;p17">
            <a:extLst>
              <a:ext uri="{FF2B5EF4-FFF2-40B4-BE49-F238E27FC236}">
                <a16:creationId xmlns:a16="http://schemas.microsoft.com/office/drawing/2014/main" id="{8F2E16CE-9B64-81E2-5404-1AC750B11167}"/>
              </a:ext>
            </a:extLst>
          </p:cNvPr>
          <p:cNvSpPr txBox="1"/>
          <p:nvPr/>
        </p:nvSpPr>
        <p:spPr>
          <a:xfrm>
            <a:off x="4925511" y="2410485"/>
            <a:ext cx="3984027" cy="306476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rgbClr val="A3CFBB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Academia</a:t>
            </a:r>
            <a:endParaRPr b="1" i="0" u="none" strike="noStrike" cap="none" dirty="0">
              <a:solidFill>
                <a:srgbClr val="A3CFBB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Interest: </a:t>
            </a:r>
            <a: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Advancing research</a:t>
            </a:r>
          </a:p>
          <a:p>
            <a:pPr>
              <a:spcBef>
                <a:spcPts val="300"/>
              </a:spcBef>
              <a:buClr>
                <a:srgbClr val="000000"/>
              </a:buClr>
              <a:buSzPts val="950"/>
            </a:pPr>
            <a:r>
              <a:rPr lang="en-GB" b="1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Influence: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Medium</a:t>
            </a:r>
            <a:b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</a:b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Potential Role: </a:t>
            </a: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Provide technical</a:t>
            </a:r>
            <a: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 expertise</a:t>
            </a:r>
            <a:endParaRPr lang="en-GB" dirty="0">
              <a:solidFill>
                <a:srgbClr val="405045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lvl="0">
              <a:spcBef>
                <a:spcPts val="300"/>
              </a:spcBef>
              <a:buClr>
                <a:srgbClr val="000000"/>
              </a:buClr>
              <a:buSzPts val="950"/>
            </a:pPr>
            <a:endParaRPr lang="en-GB" sz="1500" dirty="0">
              <a:solidFill>
                <a:srgbClr val="40504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" name="Google Shape;510;p17">
            <a:extLst>
              <a:ext uri="{FF2B5EF4-FFF2-40B4-BE49-F238E27FC236}">
                <a16:creationId xmlns:a16="http://schemas.microsoft.com/office/drawing/2014/main" id="{F54E22E9-51AF-0A4A-D167-D15CF5AAE3A0}"/>
              </a:ext>
            </a:extLst>
          </p:cNvPr>
          <p:cNvSpPr txBox="1"/>
          <p:nvPr/>
        </p:nvSpPr>
        <p:spPr>
          <a:xfrm>
            <a:off x="778897" y="2410951"/>
            <a:ext cx="3648481" cy="322168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rgbClr val="A3CFBB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Wome</a:t>
            </a:r>
            <a:r>
              <a:rPr lang="en-US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n’s Groups</a:t>
            </a:r>
            <a:endParaRPr b="1" i="0" u="none" strike="noStrike" cap="none" dirty="0">
              <a:solidFill>
                <a:srgbClr val="A3CFBB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Interest: </a:t>
            </a:r>
            <a:r>
              <a:rPr lang="en-GB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Supplementing</a:t>
            </a: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Livelihood Opportunities, Equitable participation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B" b="1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Influence: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Medium</a:t>
            </a:r>
            <a:b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</a:b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Potential Role: </a:t>
            </a:r>
            <a: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Lead/Participate in gender responsive initiatives</a:t>
            </a:r>
            <a:endParaRPr lang="en-GB" dirty="0">
              <a:solidFill>
                <a:srgbClr val="405045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lvl="0">
              <a:spcBef>
                <a:spcPts val="300"/>
              </a:spcBef>
              <a:buClr>
                <a:srgbClr val="000000"/>
              </a:buClr>
              <a:buSzPts val="950"/>
            </a:pPr>
            <a:endParaRPr lang="en-GB" sz="1500" dirty="0">
              <a:solidFill>
                <a:srgbClr val="40504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" name="Google Shape;510;p17">
            <a:extLst>
              <a:ext uri="{FF2B5EF4-FFF2-40B4-BE49-F238E27FC236}">
                <a16:creationId xmlns:a16="http://schemas.microsoft.com/office/drawing/2014/main" id="{3354571B-3BC7-4A0A-BD06-0FE2C845DA6C}"/>
              </a:ext>
            </a:extLst>
          </p:cNvPr>
          <p:cNvSpPr txBox="1"/>
          <p:nvPr/>
        </p:nvSpPr>
        <p:spPr>
          <a:xfrm>
            <a:off x="9268068" y="2427120"/>
            <a:ext cx="3984027" cy="313490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rgbClr val="A3CFBB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Private Sectors</a:t>
            </a:r>
            <a:endParaRPr b="1" i="0" u="none" strike="noStrike" cap="none" dirty="0">
              <a:solidFill>
                <a:srgbClr val="A3CFBB"/>
              </a:solidFill>
              <a:latin typeface="Aptos Display" panose="020B0004020202020204" pitchFamily="34" charset="0"/>
              <a:ea typeface="Lato"/>
              <a:cs typeface="Lato"/>
              <a:sym typeface="Lato"/>
            </a:endParaRPr>
          </a:p>
          <a:p>
            <a:pPr marL="0" marR="0" lvl="0" indent="0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Interest: </a:t>
            </a:r>
            <a:r>
              <a:rPr lang="en-GB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Sustainable supply chains</a:t>
            </a:r>
          </a:p>
          <a:p>
            <a:pPr>
              <a:spcBef>
                <a:spcPts val="300"/>
              </a:spcBef>
              <a:buClr>
                <a:srgbClr val="000000"/>
              </a:buClr>
              <a:buSzPts val="950"/>
            </a:pPr>
            <a:r>
              <a:rPr lang="en-GB" b="1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Influence: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Medium</a:t>
            </a:r>
            <a:br>
              <a: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</a:br>
            <a:r>
              <a:rPr lang="en-GB" b="1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Potential Role: </a:t>
            </a: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Co-financing</a:t>
            </a:r>
            <a:endParaRPr lang="en-GB" sz="1500" dirty="0">
              <a:solidFill>
                <a:srgbClr val="405045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387702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39E22-ACBF-971B-E94C-000F25ADF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3830EFEF-6C7B-6E96-2259-F38DBA88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24" y="221202"/>
            <a:ext cx="516915" cy="833875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E4681EFB-574E-9716-0D25-BE372A2F7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559" y="221202"/>
            <a:ext cx="685319" cy="715108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61FEF6B9-2F44-0B18-DB91-A3C45FB7D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62" y="196219"/>
            <a:ext cx="625406" cy="8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D1BB68-AAD7-18BE-A550-86877657AF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845" y="7633133"/>
            <a:ext cx="1233602" cy="5964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E4897B-E08F-C7AE-BDB4-8AEBA1D67A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23373" y="7500438"/>
            <a:ext cx="1607027" cy="7351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EE1519-E80C-24B4-16C3-31086DD11B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745711" y="105508"/>
            <a:ext cx="736629" cy="1121240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88E811E4-ECD5-E953-387C-C80687C8C6F1}"/>
              </a:ext>
            </a:extLst>
          </p:cNvPr>
          <p:cNvGrpSpPr/>
          <p:nvPr/>
        </p:nvGrpSpPr>
        <p:grpSpPr>
          <a:xfrm>
            <a:off x="237773" y="1122299"/>
            <a:ext cx="13876252" cy="996008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1625060C-031C-F556-87DC-4C252E37CA22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6767B3B7-D823-F226-97CE-7D86BFD7F3A6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Maximise Resources, Enabling Co-financing, Leveraging Existing Government Schemes and Program</a:t>
              </a:r>
            </a:p>
          </p:txBody>
        </p:sp>
      </p:grpSp>
      <p:grpSp>
        <p:nvGrpSpPr>
          <p:cNvPr id="14" name="Google Shape;238;p8">
            <a:extLst>
              <a:ext uri="{FF2B5EF4-FFF2-40B4-BE49-F238E27FC236}">
                <a16:creationId xmlns:a16="http://schemas.microsoft.com/office/drawing/2014/main" id="{4C3B5217-EF4F-EE4C-9E7C-DF7485413C2B}"/>
              </a:ext>
            </a:extLst>
          </p:cNvPr>
          <p:cNvGrpSpPr/>
          <p:nvPr/>
        </p:nvGrpSpPr>
        <p:grpSpPr>
          <a:xfrm>
            <a:off x="308671" y="2160050"/>
            <a:ext cx="13999428" cy="4585604"/>
            <a:chOff x="519501" y="1238250"/>
            <a:chExt cx="2577318" cy="2857500"/>
          </a:xfrm>
        </p:grpSpPr>
        <p:sp>
          <p:nvSpPr>
            <p:cNvPr id="15" name="Google Shape;239;p8">
              <a:extLst>
                <a:ext uri="{FF2B5EF4-FFF2-40B4-BE49-F238E27FC236}">
                  <a16:creationId xmlns:a16="http://schemas.microsoft.com/office/drawing/2014/main" id="{F9A5B9B7-38BA-A03B-8743-444443D577E0}"/>
                </a:ext>
              </a:extLst>
            </p:cNvPr>
            <p:cNvSpPr/>
            <p:nvPr/>
          </p:nvSpPr>
          <p:spPr>
            <a:xfrm>
              <a:off x="524919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40;p8">
              <a:extLst>
                <a:ext uri="{FF2B5EF4-FFF2-40B4-BE49-F238E27FC236}">
                  <a16:creationId xmlns:a16="http://schemas.microsoft.com/office/drawing/2014/main" id="{8965CD81-D392-3225-1C4F-7A1F9A3477F9}"/>
                </a:ext>
              </a:extLst>
            </p:cNvPr>
            <p:cNvSpPr/>
            <p:nvPr/>
          </p:nvSpPr>
          <p:spPr>
            <a:xfrm>
              <a:off x="519501" y="1298309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241;p8">
              <a:extLst>
                <a:ext uri="{FF2B5EF4-FFF2-40B4-BE49-F238E27FC236}">
                  <a16:creationId xmlns:a16="http://schemas.microsoft.com/office/drawing/2014/main" id="{C495078B-D389-4F95-B1B2-E2D7AE80940A}"/>
                </a:ext>
              </a:extLst>
            </p:cNvPr>
            <p:cNvSpPr txBox="1"/>
            <p:nvPr/>
          </p:nvSpPr>
          <p:spPr>
            <a:xfrm>
              <a:off x="539749" y="1346009"/>
              <a:ext cx="2394101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r>
                <a:rPr lang="en-US" sz="1850" b="1" u="sng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Sustainable Agriculture </a:t>
              </a:r>
              <a:endParaRPr lang="en-GB" sz="1850" b="1" u="sng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endParaRPr lang="en-GB" sz="185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>
                <a:buClr>
                  <a:srgbClr val="000000"/>
                </a:buClr>
                <a:buSzPts val="1100"/>
              </a:pPr>
              <a:r>
                <a:rPr lang="en-GB" sz="185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National Mission for Sustainable Agriculture -  </a:t>
              </a:r>
              <a:r>
                <a:rPr lang="en-GB" sz="185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Integrated farming, sustainable land management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85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85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Assam Agribusiness and Rural Transformation (APART) – </a:t>
              </a:r>
              <a:r>
                <a:rPr lang="en-GB" sz="185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Climate-resilient agriculture, value addition, 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850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85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Pradhan Mantri Krishi Sinchaayi Yojna (PMKSY)- </a:t>
              </a:r>
              <a:r>
                <a:rPr lang="en-GB" sz="185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Improves irrigation efficiency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850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85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ASRLM Integrated homestead farming- </a:t>
              </a:r>
              <a:r>
                <a:rPr lang="en-GB" sz="185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</a:t>
              </a:r>
              <a:r>
                <a:rPr lang="en-GB" sz="185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upports farmer collectives, livelihoods, market linkages for rural communities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850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85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MBDA-MBMA- </a:t>
              </a:r>
              <a:r>
                <a:rPr lang="en-GB" sz="185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Natural resource management, rural livelihoods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85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85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NABARD- </a:t>
              </a:r>
              <a:r>
                <a:rPr lang="en-GB" sz="185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Sustainable agriculture/horticulture, homestead gardens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85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85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Chief Minister’s Farm Plus Scheme- </a:t>
              </a:r>
              <a:r>
                <a:rPr lang="en-GB" sz="185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V</a:t>
              </a:r>
              <a:r>
                <a:rPr lang="en-GB" sz="185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ermicompost support, planting materials, irrigation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85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85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Arunachal Pradesh Kiwi Mission- </a:t>
              </a:r>
              <a:r>
                <a:rPr lang="en-GB" sz="185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Promotes sustainable horticulture-based livelihoods</a:t>
              </a:r>
              <a:endParaRPr lang="en-GB" sz="185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9861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09CEA-DB45-C253-5040-7D97C8023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2B8D257C-6AE1-B4BA-2730-BF0176225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976" y="189199"/>
            <a:ext cx="544313" cy="878072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0B0BA3B9-00E7-7F92-3C1E-6DC73CCF1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729" y="189199"/>
            <a:ext cx="829809" cy="865878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8742B09B-A78B-96DE-D2F9-5A3588F94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46" y="189199"/>
            <a:ext cx="611043" cy="81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7F9E9E-42BE-0C89-47CB-00470E8F32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522" y="7794896"/>
            <a:ext cx="899047" cy="4347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FA6293-F874-A0EA-5099-3836D8B360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31001" y="7707389"/>
            <a:ext cx="963318" cy="4406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9CEF862-5BEA-7BE7-9CEC-7DD8C58537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29973" y="81551"/>
            <a:ext cx="752368" cy="1145197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D654C334-F48E-DD77-0CFD-F9C0EAB7E292}"/>
              </a:ext>
            </a:extLst>
          </p:cNvPr>
          <p:cNvGrpSpPr/>
          <p:nvPr/>
        </p:nvGrpSpPr>
        <p:grpSpPr>
          <a:xfrm>
            <a:off x="398064" y="1233132"/>
            <a:ext cx="13794192" cy="1145197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D8A00DB4-ABD3-5E50-31A1-BB3A66F0FC8A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1939C527-7F1C-9B7E-4904-FACBEDD760BC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Maximise Resources, Enabling Co-financing, Leveraging Existing Government Schemes and Program</a:t>
              </a:r>
            </a:p>
          </p:txBody>
        </p:sp>
      </p:grpSp>
      <p:grpSp>
        <p:nvGrpSpPr>
          <p:cNvPr id="19" name="Google Shape;238;p8">
            <a:extLst>
              <a:ext uri="{FF2B5EF4-FFF2-40B4-BE49-F238E27FC236}">
                <a16:creationId xmlns:a16="http://schemas.microsoft.com/office/drawing/2014/main" id="{9F7950A8-73D0-2BCF-7E5C-92D0E90B9E2C}"/>
              </a:ext>
            </a:extLst>
          </p:cNvPr>
          <p:cNvGrpSpPr/>
          <p:nvPr/>
        </p:nvGrpSpPr>
        <p:grpSpPr>
          <a:xfrm>
            <a:off x="4957326" y="2659117"/>
            <a:ext cx="4445542" cy="4843652"/>
            <a:chOff x="476250" y="1238250"/>
            <a:chExt cx="2571900" cy="2857500"/>
          </a:xfrm>
        </p:grpSpPr>
        <p:sp>
          <p:nvSpPr>
            <p:cNvPr id="20" name="Google Shape;239;p8">
              <a:extLst>
                <a:ext uri="{FF2B5EF4-FFF2-40B4-BE49-F238E27FC236}">
                  <a16:creationId xmlns:a16="http://schemas.microsoft.com/office/drawing/2014/main" id="{9C10F75D-580F-50D6-8309-26B4620B964E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40;p8">
              <a:extLst>
                <a:ext uri="{FF2B5EF4-FFF2-40B4-BE49-F238E27FC236}">
                  <a16:creationId xmlns:a16="http://schemas.microsoft.com/office/drawing/2014/main" id="{C33040B4-415F-E1D9-65E3-DD6E44B45B1C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41;p8">
              <a:extLst>
                <a:ext uri="{FF2B5EF4-FFF2-40B4-BE49-F238E27FC236}">
                  <a16:creationId xmlns:a16="http://schemas.microsoft.com/office/drawing/2014/main" id="{94E67DAA-AE6D-0196-26A9-F091C3A1FA13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900" b="1" i="0" u="sng" strike="noStrike" cap="none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Waste management</a:t>
              </a:r>
              <a:endParaRPr sz="1900" b="0" i="0" u="sng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endParaRPr lang="en-GB" sz="190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Swachh Bharat Mission (Gramin)- </a:t>
              </a:r>
              <a:r>
                <a:rPr lang="en-GB" sz="190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W</a:t>
              </a:r>
              <a:r>
                <a:rPr lang="en-GB" sz="190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aste management in rural areas 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900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Swachh Bharat Mission (Urban)- </a:t>
              </a:r>
              <a:r>
                <a:rPr lang="en-GB" sz="190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Scientific municipal solid waste management, recycling infrastructure </a:t>
              </a: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 </a:t>
              </a: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Community-based Waste Management initiatives through SHGs, and local institutions through MBMA and  local governance- </a:t>
              </a:r>
              <a:r>
                <a:rPr lang="en-GB" sz="190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recycling enterprises </a:t>
              </a: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IN" dirty="0">
                  <a:solidFill>
                    <a:schemeClr val="bg1"/>
                  </a:solidFill>
                  <a:latin typeface="Aptos Display" panose="020B0004020202020204" pitchFamily="34" charset="0"/>
                </a:rPr>
                <a:t>, sustainable tourism and other nature-based enterprises.</a:t>
              </a:r>
              <a:endPara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4" name="Google Shape;238;p8">
            <a:extLst>
              <a:ext uri="{FF2B5EF4-FFF2-40B4-BE49-F238E27FC236}">
                <a16:creationId xmlns:a16="http://schemas.microsoft.com/office/drawing/2014/main" id="{ACFD28B5-572F-0304-B68C-0FC1503FB1CC}"/>
              </a:ext>
            </a:extLst>
          </p:cNvPr>
          <p:cNvGrpSpPr/>
          <p:nvPr/>
        </p:nvGrpSpPr>
        <p:grpSpPr>
          <a:xfrm>
            <a:off x="280522" y="2621429"/>
            <a:ext cx="4360290" cy="4714697"/>
            <a:chOff x="476250" y="1238250"/>
            <a:chExt cx="2571900" cy="2857500"/>
          </a:xfrm>
        </p:grpSpPr>
        <p:sp>
          <p:nvSpPr>
            <p:cNvPr id="15" name="Google Shape;239;p8">
              <a:extLst>
                <a:ext uri="{FF2B5EF4-FFF2-40B4-BE49-F238E27FC236}">
                  <a16:creationId xmlns:a16="http://schemas.microsoft.com/office/drawing/2014/main" id="{57B8989F-C765-FAB8-079B-BAC71952560C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40;p8">
              <a:extLst>
                <a:ext uri="{FF2B5EF4-FFF2-40B4-BE49-F238E27FC236}">
                  <a16:creationId xmlns:a16="http://schemas.microsoft.com/office/drawing/2014/main" id="{930E4FCD-9339-5FEF-8E6F-26C595077AAA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241;p8">
              <a:extLst>
                <a:ext uri="{FF2B5EF4-FFF2-40B4-BE49-F238E27FC236}">
                  <a16:creationId xmlns:a16="http://schemas.microsoft.com/office/drawing/2014/main" id="{F0844297-841B-5C50-4A65-ED2F76525466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r>
                <a:rPr lang="en-US" sz="1900" b="1" u="sng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Biodiversity Conservation </a:t>
              </a:r>
              <a:endParaRPr lang="en-GB" sz="1900" b="1" u="sng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endParaRPr lang="en-GB" sz="190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Biodiversity Heritage site (in Sonitpur, Assam) -  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GB" sz="190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Conservation of indigenous wild rice variety, associated traditional knowledge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90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GoI UNDP GEF Biodiversity Project – </a:t>
              </a:r>
              <a:r>
                <a:rPr lang="en-GB" sz="190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Strengthening BMCs, local biodiversity governance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900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 Community Conserve Areas (CCAs)/Community Reserves- </a:t>
              </a:r>
              <a:r>
                <a:rPr lang="en-GB" sz="190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Rural livelihoods, habitat protection, species conservation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900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endParaRPr lang="en-GB" sz="17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" name="Google Shape;238;p8">
            <a:extLst>
              <a:ext uri="{FF2B5EF4-FFF2-40B4-BE49-F238E27FC236}">
                <a16:creationId xmlns:a16="http://schemas.microsoft.com/office/drawing/2014/main" id="{CC705722-DF9D-539C-027B-7BA9B6BFFCD5}"/>
              </a:ext>
            </a:extLst>
          </p:cNvPr>
          <p:cNvGrpSpPr/>
          <p:nvPr/>
        </p:nvGrpSpPr>
        <p:grpSpPr>
          <a:xfrm>
            <a:off x="9596648" y="2621429"/>
            <a:ext cx="4885693" cy="4744023"/>
            <a:chOff x="476250" y="1238250"/>
            <a:chExt cx="2571900" cy="2857500"/>
          </a:xfrm>
        </p:grpSpPr>
        <p:sp>
          <p:nvSpPr>
            <p:cNvPr id="4" name="Google Shape;239;p8">
              <a:extLst>
                <a:ext uri="{FF2B5EF4-FFF2-40B4-BE49-F238E27FC236}">
                  <a16:creationId xmlns:a16="http://schemas.microsoft.com/office/drawing/2014/main" id="{859F1AAD-3A68-C8E6-D8F8-74925E2C9BCF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40;p8">
              <a:extLst>
                <a:ext uri="{FF2B5EF4-FFF2-40B4-BE49-F238E27FC236}">
                  <a16:creationId xmlns:a16="http://schemas.microsoft.com/office/drawing/2014/main" id="{22217612-6EA7-7D6E-F568-C88904CDD5A6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41;p8">
              <a:extLst>
                <a:ext uri="{FF2B5EF4-FFF2-40B4-BE49-F238E27FC236}">
                  <a16:creationId xmlns:a16="http://schemas.microsoft.com/office/drawing/2014/main" id="{2D09377C-C690-6867-2EA8-E9F7781A1A36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900" b="1" i="0" u="sng" strike="noStrike" cap="none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Renewable Energy</a:t>
              </a:r>
              <a:endParaRPr sz="1900" b="0" i="0" u="sng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168275" marR="0" lvl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</a:pPr>
              <a:endParaRPr lang="en-US" sz="1900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PM- KUSUM - </a:t>
              </a:r>
              <a:r>
                <a:rPr lang="en-GB" sz="190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Supports renewable energy solutions for agriculture 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900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Geothermal Energy Development Initiative- </a:t>
              </a:r>
              <a:r>
                <a:rPr lang="en-GB" sz="190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Food drying, heating, sustains livelihoods</a:t>
              </a: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 </a:t>
              </a: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Community-based Waste Management initiatives through SHGs, and local institutions through MBDA and  local governance- </a:t>
              </a:r>
              <a:r>
                <a:rPr lang="en-GB" sz="190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recycling enterprises 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900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SELCO Foundation-</a:t>
              </a:r>
              <a:r>
                <a:rPr lang="en-IN" sz="1900" dirty="0"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Solar water pumps</a:t>
              </a:r>
              <a:r>
                <a:rPr lang="en-IN" sz="1900" dirty="0">
                  <a:solidFill>
                    <a:schemeClr val="bg1"/>
                  </a:solidFill>
                  <a:latin typeface="Aptos Display" panose="020B0004020202020204" pitchFamily="34" charset="0"/>
                </a:rPr>
                <a:t>.</a:t>
              </a:r>
              <a:endParaRPr lang="en-GB" sz="1900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4834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E9D08-BA20-8A02-2407-14A9CD142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E9B8181C-0137-BE51-4848-11AE4F5CB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334" y="46186"/>
            <a:ext cx="625406" cy="1008891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60ADAC02-2B00-24DD-D0A1-4B4AF01A3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851" y="95414"/>
            <a:ext cx="919687" cy="959663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7F4E8447-1F4A-3418-28DE-A63CEBB15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45" y="46964"/>
            <a:ext cx="826423" cy="110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9F0818-69DA-5D0B-5A68-AEE578405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930" y="7565481"/>
            <a:ext cx="1373517" cy="6641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BC9D37-4817-CC99-9D3F-CB59307235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56883" y="7607254"/>
            <a:ext cx="1373517" cy="6283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B22850-7407-F8B1-D0DC-00E5979489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8769" y="-87715"/>
            <a:ext cx="863572" cy="1314463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B597F19A-5EF4-3C73-AC45-499B5220B6BC}"/>
              </a:ext>
            </a:extLst>
          </p:cNvPr>
          <p:cNvGrpSpPr/>
          <p:nvPr/>
        </p:nvGrpSpPr>
        <p:grpSpPr>
          <a:xfrm>
            <a:off x="439930" y="1309392"/>
            <a:ext cx="12172817" cy="733145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D7F4D515-0CAC-E374-4468-F7C7DA097DB9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E1EA3152-523A-819E-70D6-7278159E72EA}"/>
                </a:ext>
              </a:extLst>
            </p:cNvPr>
            <p:cNvSpPr txBox="1"/>
            <p:nvPr/>
          </p:nvSpPr>
          <p:spPr>
            <a:xfrm>
              <a:off x="592534" y="3571875"/>
              <a:ext cx="8027741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Strategy to Impact</a:t>
              </a:r>
            </a:p>
          </p:txBody>
        </p:sp>
      </p:grpSp>
      <p:grpSp>
        <p:nvGrpSpPr>
          <p:cNvPr id="15" name="Google Shape;238;p8">
            <a:extLst>
              <a:ext uri="{FF2B5EF4-FFF2-40B4-BE49-F238E27FC236}">
                <a16:creationId xmlns:a16="http://schemas.microsoft.com/office/drawing/2014/main" id="{EFDCD6CC-60ED-BA42-E703-4F9ACE916C42}"/>
              </a:ext>
            </a:extLst>
          </p:cNvPr>
          <p:cNvGrpSpPr/>
          <p:nvPr/>
        </p:nvGrpSpPr>
        <p:grpSpPr>
          <a:xfrm>
            <a:off x="484957" y="2168118"/>
            <a:ext cx="13660485" cy="5205163"/>
            <a:chOff x="476250" y="1238250"/>
            <a:chExt cx="2571900" cy="2857500"/>
          </a:xfrm>
        </p:grpSpPr>
        <p:sp>
          <p:nvSpPr>
            <p:cNvPr id="16" name="Google Shape;239;p8">
              <a:extLst>
                <a:ext uri="{FF2B5EF4-FFF2-40B4-BE49-F238E27FC236}">
                  <a16:creationId xmlns:a16="http://schemas.microsoft.com/office/drawing/2014/main" id="{73C14874-9F34-A636-AAA9-41B0C851FA3D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240;p8">
              <a:extLst>
                <a:ext uri="{FF2B5EF4-FFF2-40B4-BE49-F238E27FC236}">
                  <a16:creationId xmlns:a16="http://schemas.microsoft.com/office/drawing/2014/main" id="{75437F48-9979-85EF-8D7A-66CA3AEEB80B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241;p8">
              <a:extLst>
                <a:ext uri="{FF2B5EF4-FFF2-40B4-BE49-F238E27FC236}">
                  <a16:creationId xmlns:a16="http://schemas.microsoft.com/office/drawing/2014/main" id="{C00B020C-4638-A869-C0E0-F82C32EC2B22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r>
                <a:rPr lang="en-US" sz="20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Under SGP OP 8, when CBOs/local institutions are supported to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20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</a:t>
              </a:r>
              <a:r>
                <a:rPr lang="en-US" sz="200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conserve threatened ecosystems and species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20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</a:t>
              </a:r>
              <a:r>
                <a:rPr lang="en-US" sz="200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adopt sustainable and climate-resilient agriculture practices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20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</a:t>
              </a:r>
              <a:r>
                <a:rPr lang="en-US" sz="200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address climate-induced risks to pastoral livelihoods</a:t>
              </a:r>
              <a:endParaRPr lang="en-GB" sz="2000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US" sz="20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</a:t>
              </a:r>
              <a:r>
                <a:rPr lang="en-US" sz="200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strengthen local governance, capacity</a:t>
              </a:r>
            </a:p>
            <a:p>
              <a:pPr marL="285750" lvl="0" indent="-285750">
                <a:buClr>
                  <a:srgbClr val="000000"/>
                </a:buClr>
                <a:buSzPts val="1100"/>
                <a:buFontTx/>
                <a:buChar char="-"/>
              </a:pPr>
              <a:endParaRPr lang="en-US" sz="200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US" sz="20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These will lead to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20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</a:t>
              </a:r>
              <a:r>
                <a:rPr lang="en-US" sz="200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Improved ecosystem health, ecological connectivity and ecosystem services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20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</a:t>
              </a:r>
              <a:r>
                <a:rPr lang="en-US" sz="200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Improved food and water security</a:t>
              </a:r>
              <a:endParaRPr lang="en-GB" sz="2000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20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</a:t>
              </a:r>
              <a:r>
                <a:rPr lang="en-US" sz="200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Enhanced climate resilience and livelihood opportunities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20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</a:t>
              </a:r>
              <a:r>
                <a:rPr lang="en-US" sz="2000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increased community capacity</a:t>
              </a:r>
            </a:p>
            <a:p>
              <a:pPr>
                <a:buClr>
                  <a:srgbClr val="000000"/>
                </a:buClr>
                <a:buSzPts val="1100"/>
              </a:pPr>
              <a:endParaRPr lang="en-US" sz="2000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20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And Achieve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20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 resilient landscape where ecosystem integrity is restored, biodiversity is conserved, and communities benefit from improved social well-being, sustainable economies through strengthened local stewardship and sustainable livelihoods. </a:t>
              </a:r>
            </a:p>
            <a:p>
              <a:pPr>
                <a:buClr>
                  <a:srgbClr val="000000"/>
                </a:buClr>
                <a:buSzPts val="1100"/>
              </a:pPr>
              <a:endParaRPr lang="en-GB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0414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69587-B106-6A56-922F-084C57A31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C7C6F52C-C239-B6FD-C6DF-C428AC539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504" y="128879"/>
            <a:ext cx="533098" cy="859982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475AF963-4204-95D2-A2A9-442A5737B7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422" y="195095"/>
            <a:ext cx="715107" cy="746191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7F133F6C-F22D-3B1D-C276-50F9AA5B4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" y="195095"/>
            <a:ext cx="644986" cy="85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D7D2DA-9058-098A-880F-0CCFEE987C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779" y="7643446"/>
            <a:ext cx="1092483" cy="528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8FBFF7-0B5D-5CA0-731A-B8C21E33B4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18124" y="7600758"/>
            <a:ext cx="1197990" cy="5480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C08688-7AF4-1197-96CE-2E37AAFB41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18769" y="-87715"/>
            <a:ext cx="863572" cy="1314463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113ADE2C-C18B-9C44-42A3-26FF7B7118AC}"/>
              </a:ext>
            </a:extLst>
          </p:cNvPr>
          <p:cNvGrpSpPr/>
          <p:nvPr/>
        </p:nvGrpSpPr>
        <p:grpSpPr>
          <a:xfrm>
            <a:off x="579845" y="1568890"/>
            <a:ext cx="12172817" cy="733145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F76697DE-4331-794C-4A40-F60810CA6E28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97F22355-BAE3-FF02-047A-2AF6F828A9A5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Acknowledgements</a:t>
              </a:r>
            </a:p>
          </p:txBody>
        </p:sp>
      </p:grpSp>
      <p:grpSp>
        <p:nvGrpSpPr>
          <p:cNvPr id="2" name="Google Shape;91;p2">
            <a:extLst>
              <a:ext uri="{FF2B5EF4-FFF2-40B4-BE49-F238E27FC236}">
                <a16:creationId xmlns:a16="http://schemas.microsoft.com/office/drawing/2014/main" id="{80CF5D26-73E4-6243-A43F-C15E03FD2555}"/>
              </a:ext>
            </a:extLst>
          </p:cNvPr>
          <p:cNvGrpSpPr/>
          <p:nvPr/>
        </p:nvGrpSpPr>
        <p:grpSpPr>
          <a:xfrm>
            <a:off x="9994497" y="5744308"/>
            <a:ext cx="3481754" cy="1426886"/>
            <a:chOff x="428625" y="3571875"/>
            <a:chExt cx="8286900" cy="476400"/>
          </a:xfrm>
        </p:grpSpPr>
        <p:sp>
          <p:nvSpPr>
            <p:cNvPr id="4" name="Google Shape;92;p2">
              <a:extLst>
                <a:ext uri="{FF2B5EF4-FFF2-40B4-BE49-F238E27FC236}">
                  <a16:creationId xmlns:a16="http://schemas.microsoft.com/office/drawing/2014/main" id="{52AFD45E-FA32-3566-DC3E-0E04735DA853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93;p2">
              <a:extLst>
                <a:ext uri="{FF2B5EF4-FFF2-40B4-BE49-F238E27FC236}">
                  <a16:creationId xmlns:a16="http://schemas.microsoft.com/office/drawing/2014/main" id="{1F023FB0-395A-DED2-2DD9-F9A5760F0AD5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Thank you</a:t>
              </a:r>
            </a:p>
          </p:txBody>
        </p:sp>
      </p:grpSp>
      <p:grpSp>
        <p:nvGrpSpPr>
          <p:cNvPr id="8" name="Google Shape;238;p8">
            <a:extLst>
              <a:ext uri="{FF2B5EF4-FFF2-40B4-BE49-F238E27FC236}">
                <a16:creationId xmlns:a16="http://schemas.microsoft.com/office/drawing/2014/main" id="{9F4FA64D-443D-A5C9-9CFE-0CE0A8EB5041}"/>
              </a:ext>
            </a:extLst>
          </p:cNvPr>
          <p:cNvGrpSpPr/>
          <p:nvPr/>
        </p:nvGrpSpPr>
        <p:grpSpPr>
          <a:xfrm>
            <a:off x="729777" y="2602111"/>
            <a:ext cx="8870499" cy="3469747"/>
            <a:chOff x="476250" y="1238250"/>
            <a:chExt cx="2571900" cy="2857500"/>
          </a:xfrm>
        </p:grpSpPr>
        <p:sp>
          <p:nvSpPr>
            <p:cNvPr id="10" name="Google Shape;239;p8">
              <a:extLst>
                <a:ext uri="{FF2B5EF4-FFF2-40B4-BE49-F238E27FC236}">
                  <a16:creationId xmlns:a16="http://schemas.microsoft.com/office/drawing/2014/main" id="{73A1D088-661D-121C-B39C-FA0B5D97A9D1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240;p8">
              <a:extLst>
                <a:ext uri="{FF2B5EF4-FFF2-40B4-BE49-F238E27FC236}">
                  <a16:creationId xmlns:a16="http://schemas.microsoft.com/office/drawing/2014/main" id="{C5A0C24E-D5C7-651B-1AA7-4AD4AC926171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41;p8">
              <a:extLst>
                <a:ext uri="{FF2B5EF4-FFF2-40B4-BE49-F238E27FC236}">
                  <a16:creationId xmlns:a16="http://schemas.microsoft.com/office/drawing/2014/main" id="{F8E4A5C1-A0DA-C684-EBD9-6CF9AC2972C8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buClr>
                  <a:srgbClr val="000000"/>
                </a:buClr>
                <a:buSzPts val="1100"/>
              </a:pPr>
              <a:endParaRPr lang="en-GB" b="1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r>
                <a:rPr lang="en-US" dirty="0">
                  <a:latin typeface="Aptos Display" panose="020B0004020202020204" pitchFamily="34" charset="0"/>
                </a:rPr>
                <a:t>- Government Line Departments of Tamulpur, Biswanath, Sonitpur, Lakhimpur, Dhemaji,        West Garo hills, PNRD, NABARD</a:t>
              </a:r>
            </a:p>
            <a:p>
              <a:r>
                <a:rPr lang="en-US" dirty="0">
                  <a:latin typeface="Aptos Display" panose="020B0004020202020204" pitchFamily="34" charset="0"/>
                </a:rPr>
                <a:t>- Local Communities across all the nine districts</a:t>
              </a:r>
            </a:p>
            <a:p>
              <a:r>
                <a:rPr lang="en-US" dirty="0">
                  <a:latin typeface="Aptos Display" panose="020B0004020202020204" pitchFamily="34" charset="0"/>
                </a:rPr>
                <a:t>- Representatives of Organisations- Aaranyak, Aprins, Canopy Collective, ERA-India, FMC, GreenHub, Lotus Progressive Centre, Midway Journey, Northeast Waste Collective, WWF-India</a:t>
              </a:r>
            </a:p>
            <a:p>
              <a:r>
                <a:rPr lang="en-US" dirty="0">
                  <a:latin typeface="Aptos Display" panose="020B0004020202020204" pitchFamily="34" charset="0"/>
                </a:rPr>
                <a:t>-   Nandita Hazarika, and all other personnel who participated in KII</a:t>
              </a:r>
            </a:p>
            <a:p>
              <a:pPr marL="285750" indent="-285750">
                <a:buFontTx/>
                <a:buChar char="-"/>
              </a:pPr>
              <a:r>
                <a:rPr lang="en-US" dirty="0">
                  <a:latin typeface="Aptos Display" panose="020B0004020202020204" pitchFamily="34" charset="0"/>
                </a:rPr>
                <a:t>TERI NE Office</a:t>
              </a:r>
            </a:p>
            <a:p>
              <a:pPr marL="285750" indent="-285750">
                <a:buFontTx/>
                <a:buChar char="-"/>
              </a:pPr>
              <a:r>
                <a:rPr lang="en-US" dirty="0">
                  <a:latin typeface="Aptos Display" panose="020B0004020202020204" pitchFamily="34" charset="0"/>
                </a:rPr>
                <a:t>Avijan Saha- HEC photo</a:t>
              </a: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IN" dirty="0">
                  <a:solidFill>
                    <a:schemeClr val="bg1"/>
                  </a:solidFill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, indigenous crops, </a:t>
              </a:r>
              <a:r>
                <a:rPr lang="en-IN" dirty="0">
                  <a:solidFill>
                    <a:schemeClr val="bg1"/>
                  </a:solidFill>
                  <a:latin typeface="Aptos Display" panose="020B0004020202020204" pitchFamily="34" charset="0"/>
                </a:rPr>
                <a:t>NTFPs, food processing, weaving, sustainable tourism and other nature-based enterprises</a:t>
              </a:r>
              <a:r>
                <a:rPr lang="en-IN" dirty="0">
                  <a:solidFill>
                    <a:schemeClr val="bg1"/>
                  </a:solidFill>
                </a:rPr>
                <a:t>.</a:t>
              </a:r>
              <a:endParaRPr lang="en-GB" sz="17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9500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69372306-B999-143E-CA3C-75CF8DE30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9399" y="128275"/>
            <a:ext cx="972961" cy="1569559"/>
          </a:xfrm>
          <a:prstGeom prst="rect">
            <a:avLst/>
          </a:prstGeom>
        </p:spPr>
      </p:pic>
      <p:pic>
        <p:nvPicPr>
          <p:cNvPr id="3" name="Picture 13" descr="Logo&#10;&#10;Description automatically generated">
            <a:extLst>
              <a:ext uri="{FF2B5EF4-FFF2-40B4-BE49-F238E27FC236}">
                <a16:creationId xmlns:a16="http://schemas.microsoft.com/office/drawing/2014/main" id="{F8CCEF44-F26A-01B7-420A-DE02A8E93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280" y="148279"/>
            <a:ext cx="1485006" cy="1549555"/>
          </a:xfrm>
          <a:prstGeom prst="rect">
            <a:avLst/>
          </a:prstGeom>
        </p:spPr>
      </p:pic>
      <p:pic>
        <p:nvPicPr>
          <p:cNvPr id="4" name="Picture 2" descr="Image preview">
            <a:extLst>
              <a:ext uri="{FF2B5EF4-FFF2-40B4-BE49-F238E27FC236}">
                <a16:creationId xmlns:a16="http://schemas.microsoft.com/office/drawing/2014/main" id="{5CC2B396-F27F-A511-AF5F-85FF729F4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59" y="298282"/>
            <a:ext cx="937162" cy="1249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13"/>
          <p:cNvSpPr/>
          <p:nvPr/>
        </p:nvSpPr>
        <p:spPr>
          <a:xfrm>
            <a:off x="12661072" y="84583"/>
            <a:ext cx="1115888" cy="1593248"/>
          </a:xfrm>
          <a:custGeom>
            <a:avLst/>
            <a:gdLst/>
            <a:ahLst/>
            <a:cxnLst/>
            <a:rect l="l" t="t" r="r" b="b"/>
            <a:pathLst>
              <a:path w="1123559" h="1710196">
                <a:moveTo>
                  <a:pt x="0" y="0"/>
                </a:moveTo>
                <a:lnTo>
                  <a:pt x="1123559" y="0"/>
                </a:lnTo>
                <a:lnTo>
                  <a:pt x="1123559" y="1710196"/>
                </a:lnTo>
                <a:lnTo>
                  <a:pt x="0" y="1710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496" y="508775"/>
            <a:ext cx="2776289" cy="8085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94459" y="1933304"/>
            <a:ext cx="3936274" cy="5738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6384"/>
              </a:lnSpc>
            </a:pPr>
            <a:r>
              <a:rPr lang="en-US" sz="2880" b="1" dirty="0">
                <a:solidFill>
                  <a:srgbClr val="5955EB"/>
                </a:solidFill>
                <a:latin typeface="Bahnschrift SemiBold SemiConden" panose="020B0502040204020203" pitchFamily="34" charset="0"/>
                <a:ea typeface="Libre Baskerville" pitchFamily="34" charset="-122"/>
                <a:cs typeface="Libre Baskerville" pitchFamily="34" charset="-120"/>
              </a:rPr>
              <a:t>LANDSCAPE STRATEGY FOR BUILDING SOCIAL,ECONOMIC AND ECOLOGICAL </a:t>
            </a:r>
            <a:r>
              <a:rPr lang="en-US" sz="2880" b="1" dirty="0">
                <a:solidFill>
                  <a:srgbClr val="5955EB"/>
                </a:solidFill>
                <a:latin typeface="Bahnschrift SemiBold SemiConden" panose="020B0502040204020203" pitchFamily="34" charset="0"/>
              </a:rPr>
              <a:t>RESILIENCE </a:t>
            </a:r>
          </a:p>
          <a:p>
            <a:pPr algn="ctr">
              <a:lnSpc>
                <a:spcPts val="6384"/>
              </a:lnSpc>
            </a:pPr>
            <a:r>
              <a:rPr lang="en-US" sz="3360" b="1" dirty="0">
                <a:solidFill>
                  <a:srgbClr val="5955EB"/>
                </a:solidFill>
                <a:latin typeface="Bahnschrift SemiBold SemiConden" panose="020B0502040204020203" pitchFamily="34" charset="0"/>
              </a:rPr>
              <a:t>IN </a:t>
            </a:r>
          </a:p>
          <a:p>
            <a:pPr algn="ctr">
              <a:lnSpc>
                <a:spcPts val="6384"/>
              </a:lnSpc>
            </a:pPr>
            <a:r>
              <a:rPr lang="en-US" sz="3360" b="1" dirty="0">
                <a:solidFill>
                  <a:srgbClr val="5955EB"/>
                </a:solidFill>
                <a:latin typeface="Bahnschrift SemiBold SemiConden" panose="020B0502040204020203" pitchFamily="34" charset="0"/>
              </a:rPr>
              <a:t>HIMALAYAN REGION (OP8)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420" y="638432"/>
            <a:ext cx="2369820" cy="741233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0430" y="7260703"/>
            <a:ext cx="388620" cy="529937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5790" y="6430835"/>
            <a:ext cx="388620" cy="52993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972429" y="7135873"/>
            <a:ext cx="1992853" cy="776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6384"/>
              </a:lnSpc>
            </a:pPr>
            <a:r>
              <a:rPr lang="en-US" sz="2160" b="1" dirty="0">
                <a:solidFill>
                  <a:srgbClr val="5955EB"/>
                </a:solidFill>
                <a:latin typeface="Bahnschrift SemiBold SemiConden" panose="020B0502040204020203" pitchFamily="34" charset="0"/>
              </a:rPr>
              <a:t>LADAKH (</a:t>
            </a:r>
            <a:r>
              <a:rPr lang="en-US" sz="2160" b="1" dirty="0" err="1">
                <a:solidFill>
                  <a:srgbClr val="5955EB"/>
                </a:solidFill>
                <a:latin typeface="Bahnschrift SemiBold SemiConden" panose="020B0502040204020203" pitchFamily="34" charset="0"/>
              </a:rPr>
              <a:t>Kargil</a:t>
            </a:r>
            <a:r>
              <a:rPr lang="en-US" sz="2160" b="1" dirty="0">
                <a:solidFill>
                  <a:srgbClr val="5955EB"/>
                </a:solidFill>
                <a:latin typeface="Bahnschrift SemiBold SemiConden" panose="020B0502040204020203" pitchFamily="34" charset="0"/>
              </a:rPr>
              <a:t>)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67299" y="6232600"/>
            <a:ext cx="4240263" cy="7763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6384"/>
              </a:lnSpc>
            </a:pPr>
            <a:r>
              <a:rPr lang="en-US" sz="2160" b="1" dirty="0">
                <a:solidFill>
                  <a:srgbClr val="5955EB"/>
                </a:solidFill>
                <a:latin typeface="Bahnschrift SemiBold SemiConden" panose="020B0502040204020203" pitchFamily="34" charset="0"/>
              </a:rPr>
              <a:t>UTTARAKHAND (Gangotri-</a:t>
            </a:r>
            <a:r>
              <a:rPr lang="en-US" sz="2160" b="1" dirty="0" err="1">
                <a:solidFill>
                  <a:srgbClr val="5955EB"/>
                </a:solidFill>
                <a:latin typeface="Bahnschrift SemiBold SemiConden" panose="020B0502040204020203" pitchFamily="34" charset="0"/>
              </a:rPr>
              <a:t>Govindghat</a:t>
            </a:r>
            <a:r>
              <a:rPr lang="en-US" sz="2160" b="1" dirty="0">
                <a:solidFill>
                  <a:srgbClr val="5955EB"/>
                </a:solidFill>
                <a:latin typeface="Bahnschrift SemiBold SemiConden" panose="020B0502040204020203" pitchFamily="34" charset="0"/>
              </a:rPr>
              <a:t>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360" y="1933304"/>
            <a:ext cx="5705471" cy="403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03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56725"/>
            <a:ext cx="4343400" cy="30689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0" y="1379597"/>
            <a:ext cx="4343400" cy="306895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2008" y="1384732"/>
            <a:ext cx="4343400" cy="306382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4390" y="1379597"/>
            <a:ext cx="2268283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20" b="1" dirty="0">
                <a:solidFill>
                  <a:srgbClr val="0F2942"/>
                </a:solidFill>
                <a:latin typeface="Plus Jakarta Sans"/>
              </a:rPr>
              <a:t>Agriculture &amp; Climate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4390" y="1834919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IN"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  <a:endParaRPr sz="990" b="1" dirty="0">
              <a:solidFill>
                <a:srgbClr val="991B1B"/>
              </a:solidFill>
              <a:latin typeface="Plus Jakarta Sans ExtraBold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4390" y="2196842"/>
            <a:ext cx="3868238" cy="4526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Water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security issues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, short cropping seasons, soil degradation, and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changing rainfall pattern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4390" y="3135082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4390" y="3486800"/>
            <a:ext cx="3868238" cy="9143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sz="1440" b="1" dirty="0">
                <a:solidFill>
                  <a:srgbClr val="334155"/>
                </a:solidFill>
                <a:latin typeface="Inter"/>
              </a:rPr>
              <a:t>Promote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 innovative water conservation measures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, drip irrigation, cold-tolerant high-value crops, and solar greenhouse technology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, native horticulture species.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06390" y="1419601"/>
            <a:ext cx="2628328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N" sz="1620" b="1" dirty="0">
                <a:solidFill>
                  <a:srgbClr val="0F2942"/>
                </a:solidFill>
                <a:latin typeface="Plus Jakarta Sans"/>
              </a:rPr>
              <a:t>Hydrology</a:t>
            </a:r>
            <a:endParaRPr sz="1620" b="1" dirty="0">
              <a:solidFill>
                <a:srgbClr val="0F2942"/>
              </a:solidFill>
              <a:latin typeface="Plus Jakarta San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29250" y="1841947"/>
            <a:ext cx="3246120" cy="3046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IN"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</a:p>
          <a:p>
            <a:pPr algn="l"/>
            <a:endParaRPr sz="990" dirty="0">
              <a:solidFill>
                <a:srgbClr val="991B1B"/>
              </a:solidFill>
              <a:latin typeface="Plus Jakarta Sans ExtraBold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06390" y="2139126"/>
            <a:ext cx="3824695" cy="4526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sz="1440" b="1" dirty="0">
                <a:solidFill>
                  <a:srgbClr val="334155"/>
                </a:solidFill>
                <a:latin typeface="Inter"/>
              </a:rPr>
              <a:t>Accelerated retreat of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glaciers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,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 unpredictable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natural disasters (flash-floods, mud-slides)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06390" y="3135081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06390" y="3486799"/>
            <a:ext cx="3824695" cy="4526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Usage of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check dams, and enhance community-led watershed management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, afforestation.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97441" y="1459041"/>
            <a:ext cx="2472308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20" b="1" dirty="0">
                <a:solidFill>
                  <a:srgbClr val="0F2942"/>
                </a:solidFill>
                <a:latin typeface="Plus Jakarta Sans"/>
              </a:rPr>
              <a:t>Clean Energy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97440" y="1858765"/>
            <a:ext cx="3246120" cy="3046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IN"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</a:p>
          <a:p>
            <a:pPr algn="l"/>
            <a:endParaRPr sz="990" dirty="0">
              <a:solidFill>
                <a:srgbClr val="991B1B"/>
              </a:solidFill>
              <a:latin typeface="Plus Jakarta Sans ExtraBold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997440" y="2081425"/>
            <a:ext cx="3796937" cy="683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Heavy dependence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on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firewood for space heating,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diesel generators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 for lighting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 leading to high carbon emissions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997440" y="3214524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997440" y="3544006"/>
            <a:ext cx="3796937" cy="683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Decentralised mechanisms for Rooftop Solar for space heating and lighting. Passive solar architecture.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44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69372306-B999-143E-CA3C-75CF8DE304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6394" y="146192"/>
            <a:ext cx="515525" cy="831632"/>
          </a:xfrm>
          <a:prstGeom prst="rect">
            <a:avLst/>
          </a:prstGeom>
        </p:spPr>
      </p:pic>
      <p:pic>
        <p:nvPicPr>
          <p:cNvPr id="45" name="Picture 13" descr="Logo&#10;&#10;Description automatically generated">
            <a:extLst>
              <a:ext uri="{FF2B5EF4-FFF2-40B4-BE49-F238E27FC236}">
                <a16:creationId xmlns:a16="http://schemas.microsoft.com/office/drawing/2014/main" id="{F8CCEF44-F26A-01B7-420A-DE02A8E937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3400" y="166196"/>
            <a:ext cx="777820" cy="811628"/>
          </a:xfrm>
          <a:prstGeom prst="rect">
            <a:avLst/>
          </a:prstGeom>
        </p:spPr>
      </p:pic>
      <p:pic>
        <p:nvPicPr>
          <p:cNvPr id="46" name="Picture 2" descr="Image preview">
            <a:extLst>
              <a:ext uri="{FF2B5EF4-FFF2-40B4-BE49-F238E27FC236}">
                <a16:creationId xmlns:a16="http://schemas.microsoft.com/office/drawing/2014/main" id="{5CC2B396-F27F-A511-AF5F-85FF729F4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60" y="126128"/>
            <a:ext cx="625336" cy="83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Freeform 13"/>
          <p:cNvSpPr/>
          <p:nvPr/>
        </p:nvSpPr>
        <p:spPr>
          <a:xfrm>
            <a:off x="12661071" y="-171"/>
            <a:ext cx="788230" cy="1114868"/>
          </a:xfrm>
          <a:custGeom>
            <a:avLst/>
            <a:gdLst/>
            <a:ahLst/>
            <a:cxnLst/>
            <a:rect l="l" t="t" r="r" b="b"/>
            <a:pathLst>
              <a:path w="1123559" h="1710196">
                <a:moveTo>
                  <a:pt x="0" y="0"/>
                </a:moveTo>
                <a:lnTo>
                  <a:pt x="1123559" y="0"/>
                </a:lnTo>
                <a:lnTo>
                  <a:pt x="1123559" y="1710196"/>
                </a:lnTo>
                <a:lnTo>
                  <a:pt x="0" y="171019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071" y="7629969"/>
            <a:ext cx="1998925" cy="58216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750558"/>
            <a:ext cx="1368086" cy="427910"/>
          </a:xfrm>
          <a:prstGeom prst="rect">
            <a:avLst/>
          </a:prstGeom>
        </p:spPr>
      </p:pic>
      <p:pic>
        <p:nvPicPr>
          <p:cNvPr id="50" name="Picture 4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617721"/>
            <a:ext cx="4343400" cy="2926362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907374" y="4663700"/>
            <a:ext cx="2244280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20" b="1" dirty="0">
                <a:solidFill>
                  <a:srgbClr val="0F2942"/>
                </a:solidFill>
                <a:latin typeface="Plus Jakarta Sans"/>
              </a:rPr>
              <a:t>Land &amp; Urban Growth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85824" y="5065824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IN"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85824" y="5392641"/>
            <a:ext cx="3816804" cy="683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Unplanned urban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 expansion,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 slope cultivation, and land degradation leading to severe soil erosion and biodiversity loss.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85824" y="6210864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85824" y="6435186"/>
            <a:ext cx="3816804" cy="683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S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mart urban planning, regenerative agriculture, long-term 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soil health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monitoring, and slope reforestation.</a:t>
            </a:r>
          </a:p>
        </p:txBody>
      </p:sp>
      <p:pic>
        <p:nvPicPr>
          <p:cNvPr id="56" name="Picture 5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0" y="4617721"/>
            <a:ext cx="4343400" cy="2926362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5429445" y="4648461"/>
            <a:ext cx="2700337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N" sz="1620" b="1" dirty="0">
                <a:solidFill>
                  <a:srgbClr val="0F2942"/>
                </a:solidFill>
                <a:latin typeface="Plus Jakarta Sans"/>
              </a:rPr>
              <a:t>Biodiversity Conservation</a:t>
            </a:r>
            <a:endParaRPr sz="1620" b="1" dirty="0">
              <a:solidFill>
                <a:srgbClr val="0F2942"/>
              </a:solidFill>
              <a:latin typeface="Plus Jakarta Sans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429249" y="5040658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IN"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406390" y="5392640"/>
            <a:ext cx="3801835" cy="4526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sz="1440" b="1" dirty="0">
                <a:solidFill>
                  <a:srgbClr val="334155"/>
                </a:solidFill>
                <a:latin typeface="Inter"/>
              </a:rPr>
              <a:t>Habitat loss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, species decline, feral dog wildlife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 conflict , HW conflict.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429250" y="6210863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429248" y="6550601"/>
            <a:ext cx="3801836" cy="9143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S</a:t>
            </a:r>
            <a:r>
              <a:rPr sz="1440" b="1" dirty="0" err="1">
                <a:solidFill>
                  <a:srgbClr val="334155"/>
                </a:solidFill>
                <a:latin typeface="Inter"/>
              </a:rPr>
              <a:t>pecies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Conservation of Flora and Fauna </a:t>
            </a:r>
            <a:r>
              <a:rPr lang="en-GB" sz="1440" b="1" dirty="0">
                <a:solidFill>
                  <a:srgbClr val="405045"/>
                </a:solidFill>
                <a:latin typeface="Inter"/>
                <a:ea typeface="Lato"/>
                <a:cs typeface="Lato"/>
                <a:sym typeface="Lato"/>
              </a:rPr>
              <a:t>(incl. Lichens),</a:t>
            </a:r>
            <a:r>
              <a:rPr lang="en-IN" sz="1440" b="1" dirty="0">
                <a:solidFill>
                  <a:srgbClr val="334155"/>
                </a:solidFill>
                <a:latin typeface="Inter"/>
                <a:sym typeface="Lato"/>
              </a:rPr>
              <a:t> </a:t>
            </a:r>
            <a:r>
              <a:rPr lang="en-GB" sz="1440" b="1" dirty="0">
                <a:solidFill>
                  <a:srgbClr val="405045"/>
                </a:solidFill>
                <a:latin typeface="Inter"/>
                <a:ea typeface="Lato"/>
                <a:cs typeface="Lato"/>
                <a:sym typeface="Lato"/>
              </a:rPr>
              <a:t>restoration of degraded habitats,</a:t>
            </a:r>
            <a:r>
              <a:rPr lang="en-GB" sz="1440" b="1" dirty="0">
                <a:solidFill>
                  <a:srgbClr val="334155"/>
                </a:solidFill>
                <a:latin typeface="Inter"/>
                <a:sym typeface="Lato"/>
              </a:rPr>
              <a:t> HW Conflict mitigation strategies (incl. solar fencing, non-lethal methods).</a:t>
            </a:r>
            <a:endParaRPr lang="en-GB" sz="1440" b="1" dirty="0">
              <a:solidFill>
                <a:srgbClr val="405045"/>
              </a:solidFill>
              <a:latin typeface="Inter"/>
              <a:ea typeface="Lato"/>
              <a:cs typeface="Lato"/>
              <a:sym typeface="Lato"/>
            </a:endParaRPr>
          </a:p>
        </p:txBody>
      </p:sp>
      <p:pic>
        <p:nvPicPr>
          <p:cNvPr id="62" name="Picture 6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500" y="4617721"/>
            <a:ext cx="4383775" cy="2926362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9997441" y="4648460"/>
            <a:ext cx="2640330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20" b="1" dirty="0">
                <a:solidFill>
                  <a:srgbClr val="0F2942"/>
                </a:solidFill>
                <a:latin typeface="Plus Jakarta Sans"/>
              </a:rPr>
              <a:t>Waste &amp; Pollution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997440" y="4989648"/>
            <a:ext cx="3246120" cy="3046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IN"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</a:p>
          <a:p>
            <a:pPr algn="l"/>
            <a:endParaRPr sz="990" dirty="0">
              <a:solidFill>
                <a:srgbClr val="991B1B"/>
              </a:solidFill>
              <a:latin typeface="Plus Jakarta Sans ExtraBold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9989820" y="5392640"/>
            <a:ext cx="3804557" cy="4526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Solid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waste, plastic accumulation, and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tourism  pressure  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9989820" y="6210864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989820" y="6550601"/>
            <a:ext cx="3804557" cy="683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sz="1440" b="1" dirty="0">
                <a:solidFill>
                  <a:srgbClr val="334155"/>
                </a:solidFill>
                <a:latin typeface="Inter"/>
              </a:rPr>
              <a:t>Implement integrated solid waste management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 and ecotourism initiatives, awareness and outreach.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805010" y="1072520"/>
            <a:ext cx="2700337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N" sz="1620" b="1" dirty="0">
                <a:solidFill>
                  <a:srgbClr val="0F2942"/>
                </a:solidFill>
                <a:latin typeface="Plus Jakarta Sans"/>
              </a:rPr>
              <a:t>LADAKH (KARGIL)</a:t>
            </a:r>
            <a:endParaRPr sz="1620" b="1" dirty="0">
              <a:solidFill>
                <a:srgbClr val="0F2942"/>
              </a:solidFill>
              <a:latin typeface="Plus Jakarta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340723"/>
            <a:ext cx="4343400" cy="275463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0" y="1340723"/>
            <a:ext cx="4343400" cy="275463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0" y="1357869"/>
            <a:ext cx="4343400" cy="27546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45821" y="1386313"/>
            <a:ext cx="2220277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20" b="1" dirty="0">
                <a:solidFill>
                  <a:srgbClr val="0F2942"/>
                </a:solidFill>
                <a:latin typeface="Plus Jakarta Sans"/>
              </a:rPr>
              <a:t>Soil Erosion &amp; Slopes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5820" y="1777442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5820" y="2066290"/>
            <a:ext cx="3874225" cy="4526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762"/>
              </a:lnSpc>
            </a:pPr>
            <a:r>
              <a:rPr sz="1440" b="1" dirty="0">
                <a:solidFill>
                  <a:srgbClr val="334155"/>
                </a:solidFill>
                <a:latin typeface="Inter"/>
              </a:rPr>
              <a:t>Frequent landslides, slope instability, and severe soil washouts during intense monsoon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91221" y="1386313"/>
            <a:ext cx="2352294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20" b="1" dirty="0">
                <a:solidFill>
                  <a:srgbClr val="0F2942"/>
                </a:solidFill>
                <a:latin typeface="Plus Jakarta Sans"/>
              </a:rPr>
              <a:t>Drying Natural Springs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91220" y="2081332"/>
            <a:ext cx="3839864" cy="683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T</a:t>
            </a:r>
            <a:r>
              <a:rPr sz="1440" b="1" dirty="0" err="1">
                <a:solidFill>
                  <a:srgbClr val="334155"/>
                </a:solidFill>
                <a:latin typeface="Inter"/>
              </a:rPr>
              <a:t>rad</a:t>
            </a:r>
            <a:r>
              <a:rPr lang="en-US" sz="1440" b="1" dirty="0" err="1">
                <a:solidFill>
                  <a:srgbClr val="334155"/>
                </a:solidFill>
                <a:latin typeface="Inter"/>
              </a:rPr>
              <a:t>itional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 mountain springs (Dharas and </a:t>
            </a:r>
            <a:r>
              <a:rPr sz="1440" b="1" dirty="0" err="1">
                <a:solidFill>
                  <a:srgbClr val="334155"/>
                </a:solidFill>
                <a:latin typeface="Inter"/>
              </a:rPr>
              <a:t>Naulas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) drying up or becoming seasonal, causing acute  water shortages.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72734" y="1386313"/>
            <a:ext cx="2688336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N" sz="1620" b="1" dirty="0">
                <a:solidFill>
                  <a:srgbClr val="0F2942"/>
                </a:solidFill>
                <a:latin typeface="Plus Jakarta Sans"/>
              </a:rPr>
              <a:t>Agriculture &amp; Wildlife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72894" y="2047240"/>
            <a:ext cx="3687638" cy="683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sz="1440" b="1" dirty="0">
                <a:solidFill>
                  <a:srgbClr val="334155"/>
                </a:solidFill>
                <a:latin typeface="Inter"/>
              </a:rPr>
              <a:t>Wild animal raids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,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agricultural land abandonment and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population decline RET species.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972893" y="3200400"/>
            <a:ext cx="3821483" cy="683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Protection of wildlife habitat and agricultural lands, c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immunity solar fencing,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non-palatable  crops, and </a:t>
            </a:r>
            <a:r>
              <a:rPr sz="1440" b="1" dirty="0" err="1">
                <a:solidFill>
                  <a:srgbClr val="334155"/>
                </a:solidFill>
                <a:latin typeface="Inter"/>
              </a:rPr>
              <a:t>agro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-forestry </a:t>
            </a:r>
            <a:r>
              <a:rPr lang="en-US" sz="1440" b="1" dirty="0">
                <a:solidFill>
                  <a:srgbClr val="334155"/>
                </a:solidFill>
                <a:latin typeface="Inter"/>
              </a:rPr>
              <a:t>initiatives.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071" y="7629969"/>
            <a:ext cx="1998925" cy="58216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750558"/>
            <a:ext cx="1368086" cy="42791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4914900" y="1086770"/>
            <a:ext cx="5382139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IN" sz="1620" b="1" dirty="0">
                <a:solidFill>
                  <a:srgbClr val="0F2942"/>
                </a:solidFill>
                <a:latin typeface="Plus Jakarta Sans"/>
              </a:rPr>
              <a:t>UTTARAKHAND (GANGOTRI-GOVINDGHAT)</a:t>
            </a:r>
            <a:endParaRPr sz="1620" b="1" dirty="0">
              <a:solidFill>
                <a:srgbClr val="0F2942"/>
              </a:solidFill>
              <a:latin typeface="Plus Jakarta San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391221" y="1807972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972894" y="1786991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34390" y="2895052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45820" y="3200400"/>
            <a:ext cx="3451860" cy="4526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sz="1440" b="1" dirty="0">
                <a:solidFill>
                  <a:srgbClr val="334155"/>
                </a:solidFill>
                <a:latin typeface="Inter"/>
              </a:rPr>
              <a:t>Bio-engineering slope </a:t>
            </a:r>
            <a:r>
              <a:rPr sz="1440" b="1" dirty="0" err="1">
                <a:solidFill>
                  <a:srgbClr val="334155"/>
                </a:solidFill>
                <a:latin typeface="Inter"/>
              </a:rPr>
              <a:t>stabili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s</a:t>
            </a:r>
            <a:r>
              <a:rPr sz="1440" b="1" dirty="0" err="1">
                <a:solidFill>
                  <a:srgbClr val="334155"/>
                </a:solidFill>
                <a:latin typeface="Inter"/>
              </a:rPr>
              <a:t>ation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, wall terracing, and native tree afforestation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391221" y="2963056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972734" y="2963055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391221" y="3200400"/>
            <a:ext cx="3839863" cy="683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sz="1440" b="1" dirty="0" err="1">
                <a:solidFill>
                  <a:srgbClr val="334155"/>
                </a:solidFill>
                <a:latin typeface="Inter"/>
              </a:rPr>
              <a:t>Springshed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 rejuvenation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hydro-geological recharge trenches, and community water sanctuary protection.</a:t>
            </a:r>
          </a:p>
        </p:txBody>
      </p:sp>
      <p:pic>
        <p:nvPicPr>
          <p:cNvPr id="54" name="Picture 5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027" y="4418139"/>
            <a:ext cx="6600824" cy="3211830"/>
          </a:xfrm>
          <a:prstGeom prst="rect">
            <a:avLst/>
          </a:prstGeom>
        </p:spPr>
      </p:pic>
      <p:pic>
        <p:nvPicPr>
          <p:cNvPr id="55" name="Picture 5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4602" y="4418139"/>
            <a:ext cx="6600824" cy="3211830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859017" y="4506023"/>
            <a:ext cx="2520314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20" b="1" dirty="0">
                <a:solidFill>
                  <a:srgbClr val="0F2942"/>
                </a:solidFill>
                <a:latin typeface="Plus Jakarta Sans"/>
              </a:rPr>
              <a:t>Energy &amp; Waste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59017" y="5214310"/>
            <a:ext cx="5985920" cy="683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Unsustainable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fuelwood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harvest,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forest degradation and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indoor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health risks;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Tourism pressure particularly on pilgrim  creating large scale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plastic waste buildup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,limited access to RE solutions in higher reaches.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45821" y="6244016"/>
            <a:ext cx="5503544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IN"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  <a:endParaRPr sz="990" b="1" dirty="0">
              <a:solidFill>
                <a:srgbClr val="166534"/>
              </a:solidFill>
              <a:latin typeface="Plus Jakarta Sans ExtraBold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34391" y="6677216"/>
            <a:ext cx="5709284" cy="4526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Alternative fuels, improved cookstoves and RE access, waste management initiatives, awareness and outreach, 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743515" y="4499227"/>
            <a:ext cx="2268283" cy="2492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20" b="1" dirty="0">
                <a:solidFill>
                  <a:srgbClr val="0F2942"/>
                </a:solidFill>
                <a:latin typeface="Plus Jakarta Sans"/>
              </a:rPr>
              <a:t>Gender &amp; Livelihoods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833902" y="5346180"/>
            <a:ext cx="5709284" cy="4526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lang="en-IN" sz="1440" b="1" dirty="0">
                <a:solidFill>
                  <a:srgbClr val="334155"/>
                </a:solidFill>
                <a:latin typeface="Inter"/>
              </a:rPr>
              <a:t>Fuelwood and fodder 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collection burden on rural women; lack of </a:t>
            </a:r>
            <a:r>
              <a:rPr sz="1440" b="1" dirty="0" err="1">
                <a:solidFill>
                  <a:srgbClr val="334155"/>
                </a:solidFill>
                <a:latin typeface="Inter"/>
              </a:rPr>
              <a:t>locali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se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d youth employment opportunities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, outmigration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833902" y="6446384"/>
            <a:ext cx="5709284" cy="4526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762"/>
              </a:lnSpc>
            </a:pPr>
            <a:r>
              <a:rPr sz="1440" b="1" dirty="0">
                <a:solidFill>
                  <a:srgbClr val="334155"/>
                </a:solidFill>
                <a:latin typeface="Inter"/>
              </a:rPr>
              <a:t>Empower Self-Help Groups (SHGs) in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 commercial</a:t>
            </a:r>
            <a:r>
              <a:rPr sz="1440" b="1" dirty="0">
                <a:solidFill>
                  <a:srgbClr val="334155"/>
                </a:solidFill>
                <a:latin typeface="Inter"/>
              </a:rPr>
              <a:t> value chains; </a:t>
            </a:r>
            <a:r>
              <a:rPr lang="en-IN" sz="1440" b="1" dirty="0">
                <a:solidFill>
                  <a:srgbClr val="334155"/>
                </a:solidFill>
                <a:latin typeface="Inter"/>
              </a:rPr>
              <a:t>promote ecotourism</a:t>
            </a:r>
            <a:endParaRPr sz="1440" b="1" dirty="0">
              <a:solidFill>
                <a:srgbClr val="334155"/>
              </a:solidFill>
              <a:latin typeface="Inter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32346" y="4903990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833901" y="4994069"/>
            <a:ext cx="3246120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990" b="1" dirty="0">
                <a:solidFill>
                  <a:srgbClr val="991B1B"/>
                </a:solidFill>
                <a:latin typeface="Plus Jakarta Sans ExtraBold"/>
              </a:rPr>
              <a:t>CHALLENGE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833902" y="6102279"/>
            <a:ext cx="5503544" cy="15234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IN" sz="990" b="1" dirty="0">
                <a:solidFill>
                  <a:srgbClr val="166534"/>
                </a:solidFill>
                <a:latin typeface="Plus Jakarta Sans ExtraBold"/>
              </a:rPr>
              <a:t>STRATEGY</a:t>
            </a:r>
            <a:endParaRPr sz="990" b="1" dirty="0">
              <a:solidFill>
                <a:srgbClr val="166534"/>
              </a:solidFill>
              <a:latin typeface="Plus Jakarta Sans ExtraBold"/>
            </a:endParaRPr>
          </a:p>
        </p:txBody>
      </p:sp>
      <p:pic>
        <p:nvPicPr>
          <p:cNvPr id="45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69372306-B999-143E-CA3C-75CF8DE304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6394" y="146192"/>
            <a:ext cx="515525" cy="831632"/>
          </a:xfrm>
          <a:prstGeom prst="rect">
            <a:avLst/>
          </a:prstGeom>
        </p:spPr>
      </p:pic>
      <p:pic>
        <p:nvPicPr>
          <p:cNvPr id="48" name="Picture 13" descr="Logo&#10;&#10;Description automatically generated">
            <a:extLst>
              <a:ext uri="{FF2B5EF4-FFF2-40B4-BE49-F238E27FC236}">
                <a16:creationId xmlns:a16="http://schemas.microsoft.com/office/drawing/2014/main" id="{F8CCEF44-F26A-01B7-420A-DE02A8E937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3400" y="166196"/>
            <a:ext cx="777820" cy="811628"/>
          </a:xfrm>
          <a:prstGeom prst="rect">
            <a:avLst/>
          </a:prstGeom>
        </p:spPr>
      </p:pic>
      <p:pic>
        <p:nvPicPr>
          <p:cNvPr id="66" name="Picture 2" descr="Image preview">
            <a:extLst>
              <a:ext uri="{FF2B5EF4-FFF2-40B4-BE49-F238E27FC236}">
                <a16:creationId xmlns:a16="http://schemas.microsoft.com/office/drawing/2014/main" id="{5CC2B396-F27F-A511-AF5F-85FF729F4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60" y="126128"/>
            <a:ext cx="625336" cy="83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Freeform 13"/>
          <p:cNvSpPr/>
          <p:nvPr/>
        </p:nvSpPr>
        <p:spPr>
          <a:xfrm>
            <a:off x="12661071" y="-171"/>
            <a:ext cx="788230" cy="1114868"/>
          </a:xfrm>
          <a:custGeom>
            <a:avLst/>
            <a:gdLst/>
            <a:ahLst/>
            <a:cxnLst/>
            <a:rect l="l" t="t" r="r" b="b"/>
            <a:pathLst>
              <a:path w="1123559" h="1710196">
                <a:moveTo>
                  <a:pt x="0" y="0"/>
                </a:moveTo>
                <a:lnTo>
                  <a:pt x="1123559" y="0"/>
                </a:lnTo>
                <a:lnTo>
                  <a:pt x="1123559" y="1710196"/>
                </a:lnTo>
                <a:lnTo>
                  <a:pt x="0" y="171019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12793-EDF1-17EB-C51F-92B07B575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702" y="5405165"/>
            <a:ext cx="13975361" cy="1483541"/>
          </a:xfr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 sz="408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B968B-8E6D-560B-5BFB-88E8FEDC6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6092" y="6980541"/>
            <a:ext cx="7320888" cy="1008787"/>
          </a:xfrm>
        </p:spPr>
        <p:txBody>
          <a:bodyPr vert="horz" lIns="109728" tIns="54864" rIns="109728" bIns="54864" rtlCol="0" anchor="ctr">
            <a:normAutofit/>
          </a:bodyPr>
          <a:lstStyle/>
          <a:p>
            <a:pPr algn="l"/>
            <a:r>
              <a:rPr lang="en-US" sz="2160" dirty="0" err="1"/>
              <a:t>Sounika</a:t>
            </a:r>
            <a:r>
              <a:rPr lang="en-US" sz="2160" dirty="0"/>
              <a:t> </a:t>
            </a:r>
            <a:r>
              <a:rPr lang="en-US" sz="2160" dirty="0" err="1"/>
              <a:t>Karmakar</a:t>
            </a:r>
            <a:r>
              <a:rPr lang="en-US" sz="2160" dirty="0"/>
              <a:t> and </a:t>
            </a:r>
            <a:r>
              <a:rPr lang="en-US" sz="2160" dirty="0" err="1"/>
              <a:t>Madhabi</a:t>
            </a:r>
            <a:r>
              <a:rPr lang="en-US" sz="2160" dirty="0"/>
              <a:t> </a:t>
            </a:r>
            <a:r>
              <a:rPr lang="en-US" sz="2160" dirty="0" err="1"/>
              <a:t>Deuri</a:t>
            </a:r>
            <a:endParaRPr lang="en-US" sz="2160" dirty="0"/>
          </a:p>
          <a:p>
            <a:pPr indent="-274320" algn="l">
              <a:buFont typeface="Arial" panose="020B0604020202020204" pitchFamily="34" charset="0"/>
              <a:buChar char="•"/>
            </a:pPr>
            <a:endParaRPr lang="en-US" sz="2160" dirty="0"/>
          </a:p>
        </p:txBody>
      </p:sp>
      <p:pic>
        <p:nvPicPr>
          <p:cNvPr id="10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69372306-B999-143E-CA3C-75CF8DE30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9399" y="128276"/>
            <a:ext cx="537118" cy="866466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F8CCEF44-F26A-01B7-420A-DE02A8E93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282" y="148280"/>
            <a:ext cx="811201" cy="846462"/>
          </a:xfrm>
          <a:prstGeom prst="rect">
            <a:avLst/>
          </a:prstGeom>
        </p:spPr>
      </p:pic>
      <p:pic>
        <p:nvPicPr>
          <p:cNvPr id="16" name="Picture 2" descr="Image preview">
            <a:extLst>
              <a:ext uri="{FF2B5EF4-FFF2-40B4-BE49-F238E27FC236}">
                <a16:creationId xmlns:a16="http://schemas.microsoft.com/office/drawing/2014/main" id="{5CC2B396-F27F-A511-AF5F-85FF729F4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59" y="126128"/>
            <a:ext cx="651461" cy="86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reeform 13"/>
          <p:cNvSpPr/>
          <p:nvPr/>
        </p:nvSpPr>
        <p:spPr>
          <a:xfrm>
            <a:off x="12661071" y="-171"/>
            <a:ext cx="1115888" cy="1205566"/>
          </a:xfrm>
          <a:custGeom>
            <a:avLst/>
            <a:gdLst/>
            <a:ahLst/>
            <a:cxnLst/>
            <a:rect l="l" t="t" r="r" b="b"/>
            <a:pathLst>
              <a:path w="1123559" h="1710196">
                <a:moveTo>
                  <a:pt x="0" y="0"/>
                </a:moveTo>
                <a:lnTo>
                  <a:pt x="1123559" y="0"/>
                </a:lnTo>
                <a:lnTo>
                  <a:pt x="1123559" y="1710196"/>
                </a:lnTo>
                <a:lnTo>
                  <a:pt x="0" y="1710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071" y="7629969"/>
            <a:ext cx="1998925" cy="58216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750558"/>
            <a:ext cx="1368086" cy="427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5395"/>
            <a:ext cx="4846320" cy="36347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357" y="1205395"/>
            <a:ext cx="6542532" cy="36347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51"/>
          <a:stretch/>
        </p:blipFill>
        <p:spPr>
          <a:xfrm>
            <a:off x="9724142" y="1205396"/>
            <a:ext cx="4904429" cy="36347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724142" y="4563136"/>
            <a:ext cx="1909577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80" b="1" dirty="0"/>
              <a:t>Source: Peakvisor.com</a:t>
            </a:r>
            <a:endParaRPr lang="en-IN" sz="1080" dirty="0"/>
          </a:p>
        </p:txBody>
      </p:sp>
      <p:sp>
        <p:nvSpPr>
          <p:cNvPr id="20" name="Rectangle 19"/>
          <p:cNvSpPr/>
          <p:nvPr/>
        </p:nvSpPr>
        <p:spPr>
          <a:xfrm>
            <a:off x="4795356" y="4563136"/>
            <a:ext cx="3693324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80" b="1" dirty="0"/>
              <a:t>Source: </a:t>
            </a:r>
            <a:r>
              <a:rPr lang="en-US" sz="1080" b="1" dirty="0" err="1"/>
              <a:t>Niazul</a:t>
            </a:r>
            <a:r>
              <a:rPr lang="en-US" sz="1080" b="1" dirty="0"/>
              <a:t> Hassan Khan; </a:t>
            </a:r>
            <a:r>
              <a:rPr lang="en-US" sz="1080" b="1" dirty="0" err="1"/>
              <a:t>NatureinFocus</a:t>
            </a:r>
            <a:endParaRPr lang="en-IN" sz="1080" dirty="0"/>
          </a:p>
        </p:txBody>
      </p:sp>
      <p:sp>
        <p:nvSpPr>
          <p:cNvPr id="21" name="Rectangle 20"/>
          <p:cNvSpPr/>
          <p:nvPr/>
        </p:nvSpPr>
        <p:spPr>
          <a:xfrm>
            <a:off x="0" y="4554271"/>
            <a:ext cx="1909577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80" b="1" dirty="0"/>
              <a:t>Source: Time of India</a:t>
            </a:r>
            <a:endParaRPr lang="en-IN" sz="1080" dirty="0"/>
          </a:p>
        </p:txBody>
      </p:sp>
    </p:spTree>
    <p:extLst>
      <p:ext uri="{BB962C8B-B14F-4D97-AF65-F5344CB8AC3E}">
        <p14:creationId xmlns:p14="http://schemas.microsoft.com/office/powerpoint/2010/main" val="132440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15373-241D-C946-ADA2-834222B85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6111DD4B-8F41-241C-1D1D-4540E7A62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102" y="313600"/>
            <a:ext cx="459638" cy="741477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FFC42C17-157E-B776-372E-968DF2C04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431" y="308886"/>
            <a:ext cx="715107" cy="746191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DA45FD0C-05A6-B813-28E2-5BE54F451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22" y="313600"/>
            <a:ext cx="626446" cy="83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BEFF25-7608-C894-5D3C-50202BD0D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733" y="7481386"/>
            <a:ext cx="1232249" cy="5958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33A066-D3EC-568E-5276-BE9FE9C52D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7255" y="7666892"/>
            <a:ext cx="1243145" cy="5686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136D61-7531-F839-166B-9E46D4BB48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67233" y="138267"/>
            <a:ext cx="715107" cy="1088481"/>
          </a:xfrm>
          <a:prstGeom prst="rect">
            <a:avLst/>
          </a:prstGeom>
        </p:spPr>
      </p:pic>
      <p:grpSp>
        <p:nvGrpSpPr>
          <p:cNvPr id="14" name="Google Shape;91;p2">
            <a:extLst>
              <a:ext uri="{FF2B5EF4-FFF2-40B4-BE49-F238E27FC236}">
                <a16:creationId xmlns:a16="http://schemas.microsoft.com/office/drawing/2014/main" id="{72A54B8C-34C9-05AA-D6F0-2A66B8EAEAA3}"/>
              </a:ext>
            </a:extLst>
          </p:cNvPr>
          <p:cNvGrpSpPr/>
          <p:nvPr/>
        </p:nvGrpSpPr>
        <p:grpSpPr>
          <a:xfrm>
            <a:off x="381733" y="1493152"/>
            <a:ext cx="8286900" cy="476400"/>
            <a:chOff x="428625" y="3571875"/>
            <a:chExt cx="8286900" cy="476400"/>
          </a:xfrm>
        </p:grpSpPr>
        <p:sp>
          <p:nvSpPr>
            <p:cNvPr id="15" name="Google Shape;92;p2">
              <a:extLst>
                <a:ext uri="{FF2B5EF4-FFF2-40B4-BE49-F238E27FC236}">
                  <a16:creationId xmlns:a16="http://schemas.microsoft.com/office/drawing/2014/main" id="{3EB37912-2D76-5B54-F0A2-2C09A00B81BE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93;p2">
              <a:extLst>
                <a:ext uri="{FF2B5EF4-FFF2-40B4-BE49-F238E27FC236}">
                  <a16:creationId xmlns:a16="http://schemas.microsoft.com/office/drawing/2014/main" id="{96A93BB0-1B30-C02E-CFDB-ECAAE2236FBB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50"/>
                <a:buFont typeface="Arial"/>
                <a:buNone/>
              </a:pPr>
              <a:r>
                <a:rPr lang="en-GB" sz="3600" b="1" i="0" u="none" strike="noStrike" cap="none" dirty="0">
                  <a:solidFill>
                    <a:srgbClr val="FFFFFF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Overview</a:t>
              </a:r>
              <a:endParaRPr sz="3600" b="1" i="0" u="none" strike="noStrike" cap="none" dirty="0">
                <a:solidFill>
                  <a:srgbClr val="FFFFFF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8" name="Google Shape;102;p2">
            <a:extLst>
              <a:ext uri="{FF2B5EF4-FFF2-40B4-BE49-F238E27FC236}">
                <a16:creationId xmlns:a16="http://schemas.microsoft.com/office/drawing/2014/main" id="{FD1C6CC4-E8E2-9ECF-3B23-E9013A08E6BE}"/>
              </a:ext>
            </a:extLst>
          </p:cNvPr>
          <p:cNvSpPr/>
          <p:nvPr/>
        </p:nvSpPr>
        <p:spPr>
          <a:xfrm>
            <a:off x="476982" y="2286098"/>
            <a:ext cx="4342667" cy="1426324"/>
          </a:xfrm>
          <a:prstGeom prst="roundRect">
            <a:avLst>
              <a:gd name="adj" fmla="val 11764"/>
            </a:avLst>
          </a:prstGeom>
          <a:solidFill>
            <a:srgbClr val="FFFFFF"/>
          </a:solidFill>
          <a:ln w="143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GB" sz="2000" b="1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Priority Landscape</a:t>
            </a:r>
          </a:p>
          <a:p>
            <a:pPr>
              <a:buClr>
                <a:srgbClr val="000000"/>
              </a:buClr>
              <a:buSzPts val="1400"/>
            </a:pPr>
            <a:r>
              <a:rPr lang="en-GB" sz="2000" dirty="0">
                <a:latin typeface="Aptos Display" panose="020B0004020202020204" pitchFamily="34" charset="0"/>
                <a:ea typeface="Lato"/>
                <a:cs typeface="Lato"/>
                <a:sym typeface="Lato"/>
              </a:rPr>
              <a:t>Why this landscape?</a:t>
            </a:r>
          </a:p>
          <a:p>
            <a:pPr>
              <a:buClr>
                <a:srgbClr val="000000"/>
              </a:buClr>
              <a:buSzPts val="1400"/>
            </a:pPr>
            <a:r>
              <a:rPr lang="en-GB" sz="2000" dirty="0">
                <a:latin typeface="Aptos Display" panose="020B0004020202020204" pitchFamily="34" charset="0"/>
                <a:ea typeface="Lato"/>
                <a:cs typeface="Lato"/>
                <a:sym typeface="Lato"/>
              </a:rPr>
              <a:t>What are the characteristics?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i="0" u="none" strike="noStrike" cap="none" dirty="0">
                <a:latin typeface="Aptos Display" panose="020B0004020202020204" pitchFamily="34" charset="0"/>
                <a:ea typeface="Arial"/>
                <a:cs typeface="Arial"/>
                <a:sym typeface="Arial"/>
              </a:rPr>
              <a:t> </a:t>
            </a:r>
            <a:endParaRPr sz="2000" i="0" u="none" strike="noStrike" cap="none" dirty="0">
              <a:latin typeface="Aptos Display" panose="020B00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02;p2">
            <a:extLst>
              <a:ext uri="{FF2B5EF4-FFF2-40B4-BE49-F238E27FC236}">
                <a16:creationId xmlns:a16="http://schemas.microsoft.com/office/drawing/2014/main" id="{661C495D-8EF5-7AD8-31D5-FD6D419845A4}"/>
              </a:ext>
            </a:extLst>
          </p:cNvPr>
          <p:cNvSpPr/>
          <p:nvPr/>
        </p:nvSpPr>
        <p:spPr>
          <a:xfrm>
            <a:off x="476982" y="4122738"/>
            <a:ext cx="4247418" cy="1205462"/>
          </a:xfrm>
          <a:prstGeom prst="roundRect">
            <a:avLst>
              <a:gd name="adj" fmla="val 11764"/>
            </a:avLst>
          </a:prstGeom>
          <a:solidFill>
            <a:srgbClr val="FFFFFF"/>
          </a:solidFill>
          <a:ln w="143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GB" sz="2000" b="1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Situation Analysis</a:t>
            </a:r>
          </a:p>
          <a:p>
            <a:pPr>
              <a:buClr>
                <a:srgbClr val="000000"/>
              </a:buClr>
              <a:buSzPts val="1400"/>
            </a:pPr>
            <a:r>
              <a:rPr lang="en-GB" sz="2000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What are the key problems?</a:t>
            </a:r>
          </a:p>
          <a:p>
            <a:pPr>
              <a:buClr>
                <a:srgbClr val="000000"/>
              </a:buClr>
              <a:buSzPts val="1400"/>
            </a:pPr>
            <a:r>
              <a:rPr lang="en-GB" sz="2000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What are the opportunities?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02;p2">
            <a:extLst>
              <a:ext uri="{FF2B5EF4-FFF2-40B4-BE49-F238E27FC236}">
                <a16:creationId xmlns:a16="http://schemas.microsoft.com/office/drawing/2014/main" id="{FC810D93-D58B-5390-337B-F766FBEAE1F1}"/>
              </a:ext>
            </a:extLst>
          </p:cNvPr>
          <p:cNvSpPr/>
          <p:nvPr/>
        </p:nvSpPr>
        <p:spPr>
          <a:xfrm>
            <a:off x="476983" y="5593649"/>
            <a:ext cx="4213974" cy="1067048"/>
          </a:xfrm>
          <a:prstGeom prst="roundRect">
            <a:avLst>
              <a:gd name="adj" fmla="val 11764"/>
            </a:avLst>
          </a:prstGeom>
          <a:solidFill>
            <a:srgbClr val="FFFFFF"/>
          </a:solidFill>
          <a:ln w="143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GB" sz="2000" b="1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Strategic Responses</a:t>
            </a:r>
          </a:p>
          <a:p>
            <a:pPr>
              <a:buClr>
                <a:srgbClr val="000000"/>
              </a:buClr>
              <a:buSzPts val="1400"/>
            </a:pPr>
            <a:r>
              <a:rPr lang="en-GB" sz="2000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What </a:t>
            </a:r>
            <a:r>
              <a:rPr lang="en-US" sz="2000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are potential community-based projects that can be supported?</a:t>
            </a:r>
            <a:endParaRPr sz="2000" i="0" u="none" strike="noStrike" cap="none" dirty="0">
              <a:solidFill>
                <a:srgbClr val="000000"/>
              </a:solidFill>
              <a:latin typeface="Aptos Display" panose="020B00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02;p2">
            <a:extLst>
              <a:ext uri="{FF2B5EF4-FFF2-40B4-BE49-F238E27FC236}">
                <a16:creationId xmlns:a16="http://schemas.microsoft.com/office/drawing/2014/main" id="{0655AD66-BD3D-3E6F-B95C-9C2854AB7B63}"/>
              </a:ext>
            </a:extLst>
          </p:cNvPr>
          <p:cNvSpPr/>
          <p:nvPr/>
        </p:nvSpPr>
        <p:spPr>
          <a:xfrm>
            <a:off x="4997659" y="3743139"/>
            <a:ext cx="3749278" cy="1247937"/>
          </a:xfrm>
          <a:prstGeom prst="roundRect">
            <a:avLst>
              <a:gd name="adj" fmla="val 11764"/>
            </a:avLst>
          </a:prstGeom>
          <a:solidFill>
            <a:srgbClr val="FFFFFF"/>
          </a:solidFill>
          <a:ln w="143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000" b="1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Potential Convergences</a:t>
            </a:r>
          </a:p>
          <a:p>
            <a:pPr>
              <a:buClr>
                <a:srgbClr val="000000"/>
              </a:buClr>
              <a:buSzPts val="1400"/>
            </a:pPr>
            <a:r>
              <a:rPr lang="en-US" sz="2000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Areas of collaboration and convergences- What are the existing schemes and program?</a:t>
            </a:r>
            <a:endParaRPr lang="en-US" sz="2000" dirty="0">
              <a:solidFill>
                <a:srgbClr val="000000"/>
              </a:solidFill>
              <a:latin typeface="Aptos Display" panose="020B00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02;p2">
            <a:extLst>
              <a:ext uri="{FF2B5EF4-FFF2-40B4-BE49-F238E27FC236}">
                <a16:creationId xmlns:a16="http://schemas.microsoft.com/office/drawing/2014/main" id="{5FE5D357-89A9-6D7B-84A9-AFC07117A901}"/>
              </a:ext>
            </a:extLst>
          </p:cNvPr>
          <p:cNvSpPr/>
          <p:nvPr/>
        </p:nvSpPr>
        <p:spPr>
          <a:xfrm>
            <a:off x="4997659" y="2314735"/>
            <a:ext cx="3749278" cy="1213911"/>
          </a:xfrm>
          <a:prstGeom prst="roundRect">
            <a:avLst>
              <a:gd name="adj" fmla="val 11764"/>
            </a:avLst>
          </a:prstGeom>
          <a:solidFill>
            <a:srgbClr val="FFFFFF"/>
          </a:solidFill>
          <a:ln w="143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GB" sz="2000" b="1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Stakeholder Mapping</a:t>
            </a:r>
          </a:p>
          <a:p>
            <a:pPr>
              <a:buClr>
                <a:srgbClr val="000000"/>
              </a:buClr>
              <a:buSzPts val="1400"/>
            </a:pPr>
            <a:r>
              <a:rPr lang="en-GB" sz="2000" dirty="0">
                <a:latin typeface="Aptos Display" panose="020B0004020202020204" pitchFamily="34" charset="0"/>
                <a:ea typeface="Lato"/>
                <a:cs typeface="Lato"/>
                <a:sym typeface="Lato"/>
              </a:rPr>
              <a:t>Who are the key stakeholders?</a:t>
            </a:r>
          </a:p>
          <a:p>
            <a:pPr>
              <a:buClr>
                <a:srgbClr val="000000"/>
              </a:buClr>
              <a:buSzPts val="1400"/>
            </a:pPr>
            <a:r>
              <a:rPr lang="en-GB" sz="2000" dirty="0">
                <a:latin typeface="Aptos Display" panose="020B0004020202020204" pitchFamily="34" charset="0"/>
                <a:ea typeface="Lato"/>
                <a:cs typeface="Lato"/>
                <a:sym typeface="Lato"/>
              </a:rPr>
              <a:t>How will stakeholders be engaged?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i="0" u="none" strike="noStrike" cap="none" dirty="0">
                <a:latin typeface="Aptos Display" panose="020B0004020202020204" pitchFamily="34" charset="0"/>
                <a:ea typeface="Arial"/>
                <a:cs typeface="Arial"/>
                <a:sym typeface="Arial"/>
              </a:rPr>
              <a:t> </a:t>
            </a:r>
            <a:endParaRPr sz="2000" i="0" u="none" strike="noStrike" cap="none" dirty="0">
              <a:latin typeface="Aptos Display" panose="020B00040202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0883958-F08D-C227-6135-18FFDB4BD3C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9705"/>
          <a:stretch>
            <a:fillRect/>
          </a:stretch>
        </p:blipFill>
        <p:spPr>
          <a:xfrm>
            <a:off x="9227964" y="422200"/>
            <a:ext cx="4058242" cy="21419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E7D4B8-17B1-A7C7-77CD-AC01CE35F9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27964" y="5304857"/>
            <a:ext cx="4058242" cy="26277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AB98D5-6C8F-A589-5C66-70EF2BD1AC1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6221" b="12717"/>
          <a:stretch>
            <a:fillRect/>
          </a:stretch>
        </p:blipFill>
        <p:spPr>
          <a:xfrm>
            <a:off x="9227964" y="2699497"/>
            <a:ext cx="4058242" cy="2469966"/>
          </a:xfrm>
          <a:prstGeom prst="rect">
            <a:avLst/>
          </a:prstGeom>
        </p:spPr>
      </p:pic>
      <p:sp>
        <p:nvSpPr>
          <p:cNvPr id="8" name="Google Shape;102;p2">
            <a:extLst>
              <a:ext uri="{FF2B5EF4-FFF2-40B4-BE49-F238E27FC236}">
                <a16:creationId xmlns:a16="http://schemas.microsoft.com/office/drawing/2014/main" id="{0BC58CC7-85FE-A3ED-FC03-8088EE62AA03}"/>
              </a:ext>
            </a:extLst>
          </p:cNvPr>
          <p:cNvSpPr/>
          <p:nvPr/>
        </p:nvSpPr>
        <p:spPr>
          <a:xfrm>
            <a:off x="4997659" y="5404802"/>
            <a:ext cx="3749278" cy="1426324"/>
          </a:xfrm>
          <a:prstGeom prst="roundRect">
            <a:avLst>
              <a:gd name="adj" fmla="val 11764"/>
            </a:avLst>
          </a:prstGeom>
          <a:solidFill>
            <a:srgbClr val="FFFFFF"/>
          </a:solidFill>
          <a:ln w="143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2000" b="1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Strategy to Impact</a:t>
            </a:r>
          </a:p>
          <a:p>
            <a:pPr>
              <a:buClr>
                <a:srgbClr val="000000"/>
              </a:buClr>
              <a:buSzPts val="1400"/>
            </a:pPr>
            <a:r>
              <a:rPr lang="en-US" sz="2000" dirty="0">
                <a:solidFill>
                  <a:srgbClr val="1D3557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If community-based projects are supported, what we will achieve?</a:t>
            </a:r>
            <a:endParaRPr lang="en-US" sz="2000" dirty="0">
              <a:solidFill>
                <a:srgbClr val="000000"/>
              </a:solidFill>
              <a:latin typeface="Aptos Display" panose="020B0004020202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547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51C8-0595-C1BB-4731-B56C137DE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C1689F18-60B5-A73B-5DE6-5B543BE96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654" y="104778"/>
            <a:ext cx="589085" cy="950299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D4E80A5A-5B33-C915-3EFD-79CCFAACB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851" y="95414"/>
            <a:ext cx="919687" cy="959663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9F1F72BB-2A3B-E519-529C-2EEE4BEE6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49" y="140696"/>
            <a:ext cx="589085" cy="78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DA28FB-3875-B473-57AD-7ACF655CC7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4604" y="7340871"/>
            <a:ext cx="1838052" cy="8887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EF18BD-98EF-46CD-2BDB-6F42D8EDEA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23373" y="7500438"/>
            <a:ext cx="1607027" cy="7351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B9B2EC-AE81-228E-A620-6C1A85702F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8769" y="-87715"/>
            <a:ext cx="863572" cy="1314463"/>
          </a:xfrm>
          <a:prstGeom prst="rect">
            <a:avLst/>
          </a:prstGeom>
        </p:spPr>
      </p:pic>
      <p:grpSp>
        <p:nvGrpSpPr>
          <p:cNvPr id="14" name="Google Shape;91;p2">
            <a:extLst>
              <a:ext uri="{FF2B5EF4-FFF2-40B4-BE49-F238E27FC236}">
                <a16:creationId xmlns:a16="http://schemas.microsoft.com/office/drawing/2014/main" id="{F4728BE2-78C5-9788-3DEF-FD65839A6BFD}"/>
              </a:ext>
            </a:extLst>
          </p:cNvPr>
          <p:cNvGrpSpPr/>
          <p:nvPr/>
        </p:nvGrpSpPr>
        <p:grpSpPr>
          <a:xfrm>
            <a:off x="451366" y="1222098"/>
            <a:ext cx="6934172" cy="476400"/>
            <a:chOff x="428625" y="3534461"/>
            <a:chExt cx="8612824" cy="513814"/>
          </a:xfrm>
        </p:grpSpPr>
        <p:sp>
          <p:nvSpPr>
            <p:cNvPr id="15" name="Google Shape;92;p2">
              <a:extLst>
                <a:ext uri="{FF2B5EF4-FFF2-40B4-BE49-F238E27FC236}">
                  <a16:creationId xmlns:a16="http://schemas.microsoft.com/office/drawing/2014/main" id="{3742978F-F48E-33C4-EE97-19BCC20444BC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93;p2">
              <a:extLst>
                <a:ext uri="{FF2B5EF4-FFF2-40B4-BE49-F238E27FC236}">
                  <a16:creationId xmlns:a16="http://schemas.microsoft.com/office/drawing/2014/main" id="{4E50A8C6-BACC-AE39-7512-58DD54875C6D}"/>
                </a:ext>
              </a:extLst>
            </p:cNvPr>
            <p:cNvSpPr txBox="1"/>
            <p:nvPr/>
          </p:nvSpPr>
          <p:spPr>
            <a:xfrm>
              <a:off x="945049" y="3534461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50"/>
                <a:buFont typeface="Arial"/>
                <a:buNone/>
              </a:pPr>
              <a:r>
                <a:rPr lang="en-GB" sz="3600" b="1" i="0" u="none" strike="noStrike" cap="none" dirty="0">
                  <a:solidFill>
                    <a:srgbClr val="FFFFFF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Priority Landscape</a:t>
              </a:r>
              <a:endParaRPr sz="3600" b="1" i="0" u="none" strike="noStrike" cap="none" dirty="0">
                <a:solidFill>
                  <a:srgbClr val="FFFFFF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5" name="Google Shape;114;p3">
            <a:extLst>
              <a:ext uri="{FF2B5EF4-FFF2-40B4-BE49-F238E27FC236}">
                <a16:creationId xmlns:a16="http://schemas.microsoft.com/office/drawing/2014/main" id="{7F5BA5C0-707A-B815-FA46-46124D76A47C}"/>
              </a:ext>
            </a:extLst>
          </p:cNvPr>
          <p:cNvGrpSpPr/>
          <p:nvPr/>
        </p:nvGrpSpPr>
        <p:grpSpPr>
          <a:xfrm>
            <a:off x="381733" y="2051538"/>
            <a:ext cx="7301767" cy="5251919"/>
            <a:chOff x="4286385" y="1190310"/>
            <a:chExt cx="4143300" cy="3072600"/>
          </a:xfrm>
        </p:grpSpPr>
        <p:sp>
          <p:nvSpPr>
            <p:cNvPr id="27" name="Google Shape;115;p3">
              <a:extLst>
                <a:ext uri="{FF2B5EF4-FFF2-40B4-BE49-F238E27FC236}">
                  <a16:creationId xmlns:a16="http://schemas.microsoft.com/office/drawing/2014/main" id="{7AE8C24F-D3C7-0793-11F6-C170B672B8AC}"/>
                </a:ext>
              </a:extLst>
            </p:cNvPr>
            <p:cNvSpPr/>
            <p:nvPr/>
          </p:nvSpPr>
          <p:spPr>
            <a:xfrm>
              <a:off x="4286385" y="1190310"/>
              <a:ext cx="4143300" cy="3072600"/>
            </a:xfrm>
            <a:prstGeom prst="roundRect">
              <a:avLst>
                <a:gd name="adj" fmla="val 3870"/>
              </a:avLst>
            </a:prstGeom>
            <a:solidFill>
              <a:srgbClr val="FFFFFF"/>
            </a:solidFill>
            <a:ln w="1577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42"/>
                <a:buFont typeface="Arial"/>
                <a:buNone/>
              </a:pPr>
              <a:endParaRPr sz="144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116;p3">
              <a:extLst>
                <a:ext uri="{FF2B5EF4-FFF2-40B4-BE49-F238E27FC236}">
                  <a16:creationId xmlns:a16="http://schemas.microsoft.com/office/drawing/2014/main" id="{EB7EAC23-C158-003A-8EEE-29BDF1080CE8}"/>
                </a:ext>
              </a:extLst>
            </p:cNvPr>
            <p:cNvSpPr txBox="1"/>
            <p:nvPr/>
          </p:nvSpPr>
          <p:spPr>
            <a:xfrm>
              <a:off x="4457193" y="1259131"/>
              <a:ext cx="3857700" cy="2830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23"/>
                <a:buFont typeface="Arial"/>
                <a:buNone/>
              </a:pPr>
              <a:r>
                <a:rPr lang="en-US" sz="2000" b="1" i="0" u="none" strike="noStrike" cap="none" dirty="0">
                  <a:solidFill>
                    <a:srgbClr val="0F4C5C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Northeast region is a priority landscape:</a:t>
              </a:r>
              <a:endParaRPr sz="2000" b="1" i="0" u="none" strike="noStrike" cap="none" dirty="0">
                <a:solidFill>
                  <a:srgbClr val="0F4C5C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992"/>
                </a:spcBef>
                <a:spcAft>
                  <a:spcPts val="0"/>
                </a:spcAft>
                <a:buClr>
                  <a:srgbClr val="000000"/>
                </a:buClr>
                <a:buSzPts val="1323"/>
                <a:buFont typeface="Arial"/>
                <a:buNone/>
              </a:pPr>
              <a:r>
                <a:rPr lang="en-GB" sz="2000" b="1" i="0" u="none" strike="noStrike" cap="none" dirty="0">
                  <a:solidFill>
                    <a:srgbClr val="0F4C5C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Ecological Significance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992"/>
                </a:spcBef>
                <a:spcAft>
                  <a:spcPts val="0"/>
                </a:spcAft>
                <a:buClr>
                  <a:srgbClr val="000000"/>
                </a:buClr>
                <a:buSzPts val="1323"/>
                <a:buFont typeface="Arial"/>
                <a:buNone/>
              </a:pPr>
              <a:r>
                <a:rPr lang="en-GB" sz="2000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Biodiversity hotspots, critical habitats, threatened species, high-value conservation areas, ecosystem services</a:t>
              </a:r>
              <a:endParaRPr sz="2000" i="0" u="none" strike="noStrike" cap="none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27"/>
                </a:spcBef>
                <a:spcAft>
                  <a:spcPts val="0"/>
                </a:spcAft>
                <a:buClr>
                  <a:srgbClr val="000000"/>
                </a:buClr>
                <a:buSzPts val="1323"/>
                <a:buFont typeface="Arial"/>
                <a:buNone/>
              </a:pPr>
              <a:r>
                <a:rPr lang="en-US" sz="2000" b="1" i="0" u="none" strike="noStrike" cap="none" dirty="0">
                  <a:solidFill>
                    <a:srgbClr val="0F4C5C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Vulnerability</a:t>
              </a:r>
              <a:endParaRPr sz="2000" b="1" i="0" u="none" strike="noStrike" cap="none" dirty="0">
                <a:solidFill>
                  <a:srgbClr val="0F4C5C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23"/>
                <a:buFont typeface="Arial"/>
                <a:buNone/>
              </a:pPr>
              <a:r>
                <a:rPr lang="en-US" sz="2000" b="0" i="0" u="none" strike="noStrike" cap="none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Vulnerable to climate change, extant threats to ecosystem integrity and resilience, water security threats, remoteness</a:t>
              </a:r>
              <a:endParaRPr sz="2000" b="0" i="0" u="none" strike="noStrike" cap="none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27"/>
                </a:spcBef>
                <a:spcAft>
                  <a:spcPts val="0"/>
                </a:spcAft>
                <a:buClr>
                  <a:srgbClr val="000000"/>
                </a:buClr>
                <a:buSzPts val="1323"/>
                <a:buFont typeface="Arial"/>
                <a:buNone/>
              </a:pPr>
              <a:r>
                <a:rPr lang="en-GB" sz="2000" b="1" dirty="0">
                  <a:solidFill>
                    <a:srgbClr val="0F4C5C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D</a:t>
              </a:r>
              <a:r>
                <a:rPr lang="en-GB" sz="2000" b="1" i="0" u="none" strike="noStrike" cap="none" dirty="0">
                  <a:solidFill>
                    <a:srgbClr val="0F4C5C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ependence on natural resources</a:t>
              </a:r>
              <a:endParaRPr sz="2000" b="1" i="0" u="none" strike="noStrike" cap="none" dirty="0">
                <a:solidFill>
                  <a:srgbClr val="0F4C5C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23"/>
                <a:buFont typeface="Arial"/>
                <a:buNone/>
              </a:pPr>
              <a:r>
                <a:rPr lang="en-GB" sz="2000" b="0" i="0" u="none" strike="noStrike" cap="none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Livelihoods intertwined with  natural resources, presence of indigenous communities, community-owned land resources, traditional governance systems</a:t>
              </a:r>
              <a:endParaRPr sz="2000" b="0" i="0" u="none" strike="noStrike" cap="none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827"/>
                </a:spcBef>
                <a:spcAft>
                  <a:spcPts val="0"/>
                </a:spcAft>
                <a:buClr>
                  <a:srgbClr val="000000"/>
                </a:buClr>
                <a:buSzPts val="1323"/>
                <a:buFont typeface="Arial"/>
                <a:buNone/>
              </a:pPr>
              <a:r>
                <a:rPr lang="en-GB" sz="2000" b="1" i="0" u="none" strike="noStrike" cap="none" dirty="0">
                  <a:solidFill>
                    <a:srgbClr val="0F4C5C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Conservation opportunity</a:t>
              </a:r>
              <a:endParaRPr sz="2000" b="1" i="0" u="none" strike="noStrike" cap="none" dirty="0">
                <a:solidFill>
                  <a:srgbClr val="0F4C5C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23"/>
                <a:buFont typeface="Arial"/>
                <a:buNone/>
              </a:pPr>
              <a:r>
                <a:rPr lang="en-GB" sz="2000" b="0" i="0" u="none" strike="noStrike" cap="none" dirty="0"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Potential for community-led actions, multistakeholder partnerships and convergence, scaling-up</a:t>
              </a:r>
              <a:endParaRPr sz="2000" b="0" i="0" u="none" strike="noStrike" cap="none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BB8F203-742B-576D-BDEB-261ACEDE12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81771" y="798468"/>
            <a:ext cx="6692347" cy="4734836"/>
          </a:xfrm>
          <a:prstGeom prst="rect">
            <a:avLst/>
          </a:prstGeom>
          <a:noFill/>
        </p:spPr>
      </p:pic>
      <p:grpSp>
        <p:nvGrpSpPr>
          <p:cNvPr id="6" name="Google Shape;91;p2">
            <a:extLst>
              <a:ext uri="{FF2B5EF4-FFF2-40B4-BE49-F238E27FC236}">
                <a16:creationId xmlns:a16="http://schemas.microsoft.com/office/drawing/2014/main" id="{7BD79D87-1EFA-1CE9-5D02-0C0828D2F5F9}"/>
              </a:ext>
            </a:extLst>
          </p:cNvPr>
          <p:cNvGrpSpPr/>
          <p:nvPr/>
        </p:nvGrpSpPr>
        <p:grpSpPr>
          <a:xfrm>
            <a:off x="7984516" y="5833439"/>
            <a:ext cx="6497825" cy="1533831"/>
            <a:chOff x="428625" y="3571875"/>
            <a:chExt cx="8286900" cy="476400"/>
          </a:xfrm>
        </p:grpSpPr>
        <p:sp>
          <p:nvSpPr>
            <p:cNvPr id="8" name="Google Shape;92;p2">
              <a:extLst>
                <a:ext uri="{FF2B5EF4-FFF2-40B4-BE49-F238E27FC236}">
                  <a16:creationId xmlns:a16="http://schemas.microsoft.com/office/drawing/2014/main" id="{8DECD5BC-E00E-1915-4D6D-95D7FCC17E38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93;p2">
              <a:extLst>
                <a:ext uri="{FF2B5EF4-FFF2-40B4-BE49-F238E27FC236}">
                  <a16:creationId xmlns:a16="http://schemas.microsoft.com/office/drawing/2014/main" id="{51E3228D-EDD0-963C-A55C-B10D3317AC2D}"/>
                </a:ext>
              </a:extLst>
            </p:cNvPr>
            <p:cNvSpPr txBox="1"/>
            <p:nvPr/>
          </p:nvSpPr>
          <p:spPr>
            <a:xfrm>
              <a:off x="710155" y="3684297"/>
              <a:ext cx="7537435" cy="2856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50"/>
                <a:buFont typeface="Arial"/>
                <a:buNone/>
              </a:pPr>
              <a:r>
                <a:rPr lang="en-GB" sz="1900" b="1" i="0" u="none" strike="noStrike" cap="none" dirty="0">
                  <a:solidFill>
                    <a:srgbClr val="FFFFFF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Priority Districts</a:t>
              </a: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50"/>
                <a:buFont typeface="Arial"/>
                <a:buNone/>
              </a:pPr>
              <a:r>
                <a:rPr lang="en-GB" sz="1900" i="0" u="none" strike="noStrike" cap="none" dirty="0">
                  <a:solidFill>
                    <a:srgbClr val="FFFFFF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Assam: Chirang, </a:t>
              </a:r>
              <a:r>
                <a:rPr lang="en-GB" sz="1900" dirty="0">
                  <a:solidFill>
                    <a:srgbClr val="FFFFFF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T</a:t>
              </a:r>
              <a:r>
                <a:rPr lang="en-GB" sz="1900" i="0" u="none" strike="noStrike" cap="none" dirty="0">
                  <a:solidFill>
                    <a:srgbClr val="FFFFFF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amulpur, Biswanath, Sonitpur, Lakhimpur and Dhemaji</a:t>
              </a:r>
              <a:br>
                <a:rPr lang="en-GB" sz="1900" i="0" u="none" strike="noStrike" cap="none" dirty="0">
                  <a:solidFill>
                    <a:srgbClr val="FFFFFF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</a:br>
              <a:r>
                <a:rPr lang="en-GB" sz="1900" i="0" u="none" strike="noStrike" cap="none" dirty="0">
                  <a:solidFill>
                    <a:srgbClr val="FFFFFF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Meghalaya: West Garo hills and South Garo hills</a:t>
              </a: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50"/>
                <a:buFont typeface="Arial"/>
                <a:buNone/>
              </a:pPr>
              <a:r>
                <a:rPr lang="en-GB" sz="1900" i="0" u="none" strike="noStrike" cap="none" dirty="0">
                  <a:solidFill>
                    <a:srgbClr val="FFFFFF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Arunachal Pradesh: West Kameng</a:t>
              </a:r>
              <a:endParaRPr sz="1900" i="0" u="none" strike="noStrike" cap="none" dirty="0">
                <a:solidFill>
                  <a:srgbClr val="FFFFFF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6604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A0B54-55C8-AAA2-F636-FFD70E30B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355DF790-1022-4963-8E4B-C27AB8C7E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334" y="46186"/>
            <a:ext cx="625406" cy="1008891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E975A94A-4BCB-2221-1D10-581BC189E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5851" y="95414"/>
            <a:ext cx="919687" cy="959663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F2C3FEBA-03E3-A7F5-F60C-8F2DBAFE9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45" y="46964"/>
            <a:ext cx="826423" cy="110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0059B8-D6F7-A3A6-6A77-951091E02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670" y="7502015"/>
            <a:ext cx="1504777" cy="7275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79E0F9-F1E6-F804-D769-C8BCBAA983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23373" y="7500438"/>
            <a:ext cx="1607027" cy="7351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3D83D6-B3D3-69E5-14BF-C721710D43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18769" y="-87715"/>
            <a:ext cx="863572" cy="1314463"/>
          </a:xfrm>
          <a:prstGeom prst="rect">
            <a:avLst/>
          </a:prstGeom>
        </p:spPr>
      </p:pic>
      <p:grpSp>
        <p:nvGrpSpPr>
          <p:cNvPr id="14" name="Google Shape;91;p2">
            <a:extLst>
              <a:ext uri="{FF2B5EF4-FFF2-40B4-BE49-F238E27FC236}">
                <a16:creationId xmlns:a16="http://schemas.microsoft.com/office/drawing/2014/main" id="{5B58E1E0-8A39-382D-B505-C98E6EBFBE5C}"/>
              </a:ext>
            </a:extLst>
          </p:cNvPr>
          <p:cNvGrpSpPr/>
          <p:nvPr/>
        </p:nvGrpSpPr>
        <p:grpSpPr>
          <a:xfrm>
            <a:off x="8949424" y="1286958"/>
            <a:ext cx="5372304" cy="4424900"/>
            <a:chOff x="523871" y="3558566"/>
            <a:chExt cx="8408098" cy="509677"/>
          </a:xfrm>
        </p:grpSpPr>
        <p:sp>
          <p:nvSpPr>
            <p:cNvPr id="15" name="Google Shape;92;p2">
              <a:extLst>
                <a:ext uri="{FF2B5EF4-FFF2-40B4-BE49-F238E27FC236}">
                  <a16:creationId xmlns:a16="http://schemas.microsoft.com/office/drawing/2014/main" id="{1FE32BEF-BB61-BE4C-2114-321DD25658C2}"/>
                </a:ext>
              </a:extLst>
            </p:cNvPr>
            <p:cNvSpPr/>
            <p:nvPr/>
          </p:nvSpPr>
          <p:spPr>
            <a:xfrm>
              <a:off x="523871" y="3558566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93;p2">
              <a:extLst>
                <a:ext uri="{FF2B5EF4-FFF2-40B4-BE49-F238E27FC236}">
                  <a16:creationId xmlns:a16="http://schemas.microsoft.com/office/drawing/2014/main" id="{3BAF8E6E-7948-5CBE-B926-8A828159D21D}"/>
                </a:ext>
              </a:extLst>
            </p:cNvPr>
            <p:cNvSpPr txBox="1"/>
            <p:nvPr/>
          </p:nvSpPr>
          <p:spPr>
            <a:xfrm>
              <a:off x="835569" y="3613397"/>
              <a:ext cx="8096400" cy="454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US" sz="2000" b="1" dirty="0">
                <a:solidFill>
                  <a:srgbClr val="FFFFFF"/>
                </a:solidFill>
                <a:latin typeface="Aptos Display" panose="020B0004020202020204" pitchFamily="34" charset="0"/>
                <a:sym typeface="Lato"/>
              </a:endParaRPr>
            </a:p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20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GEF-target Impact Metrics between 2026-2028</a:t>
              </a:r>
            </a:p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US" sz="2000" b="1" dirty="0">
                <a:solidFill>
                  <a:srgbClr val="FFFFFF"/>
                </a:solidFill>
                <a:latin typeface="Aptos Display" panose="020B0004020202020204" pitchFamily="34" charset="0"/>
                <a:sym typeface="Lato"/>
              </a:endParaRPr>
            </a:p>
            <a:p>
              <a:pPr marL="457200" indent="-457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4000 ha of land restoration</a:t>
              </a:r>
            </a:p>
            <a:p>
              <a:pPr marL="457200" indent="-457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30,000 ha of landscape under improved practices </a:t>
              </a:r>
            </a:p>
            <a:p>
              <a:pPr marL="457200" indent="-457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1 MW renewable energy installation</a:t>
              </a:r>
            </a:p>
            <a:p>
              <a:pPr marL="457200" indent="-457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GHG emissions/mitigated by 49, 275 MT of CO</a:t>
              </a:r>
              <a:r>
                <a:rPr lang="en-US" sz="2000" b="1" baseline="-25000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2</a:t>
              </a:r>
              <a:r>
                <a:rPr lang="en-GB" sz="2000" dirty="0">
                  <a:solidFill>
                    <a:schemeClr val="bg1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e</a:t>
              </a:r>
              <a:endParaRPr lang="en-US" sz="2000" b="1" dirty="0">
                <a:solidFill>
                  <a:srgbClr val="FFFFFF"/>
                </a:solidFill>
                <a:latin typeface="Aptos Display" panose="020B0004020202020204" pitchFamily="34" charset="0"/>
                <a:sym typeface="Lato"/>
              </a:endParaRPr>
            </a:p>
            <a:p>
              <a:pPr marL="457200" indent="-457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Direct project beneficiaries: 15,000 of  whom 7500 are females</a:t>
              </a:r>
            </a:p>
            <a:p>
              <a:pPr marL="457200" indent="-45720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000" b="1" dirty="0">
                <a:solidFill>
                  <a:srgbClr val="FFFFFF"/>
                </a:solidFill>
                <a:latin typeface="Aptos Display" panose="020B0004020202020204" pitchFamily="34" charset="0"/>
                <a:sym typeface="Lato"/>
              </a:endParaRPr>
            </a:p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US" sz="3200" b="1" dirty="0">
                <a:solidFill>
                  <a:srgbClr val="FFFFFF"/>
                </a:solidFill>
                <a:sym typeface="Lato"/>
              </a:endParaRPr>
            </a:p>
          </p:txBody>
        </p:sp>
      </p:grpSp>
      <p:grpSp>
        <p:nvGrpSpPr>
          <p:cNvPr id="37" name="Google Shape;507;p17">
            <a:extLst>
              <a:ext uri="{FF2B5EF4-FFF2-40B4-BE49-F238E27FC236}">
                <a16:creationId xmlns:a16="http://schemas.microsoft.com/office/drawing/2014/main" id="{2C76B547-461E-6067-14D4-E23AB7B42203}"/>
              </a:ext>
            </a:extLst>
          </p:cNvPr>
          <p:cNvGrpSpPr/>
          <p:nvPr/>
        </p:nvGrpSpPr>
        <p:grpSpPr>
          <a:xfrm>
            <a:off x="308670" y="2158197"/>
            <a:ext cx="8331238" cy="5343818"/>
            <a:chOff x="381000" y="1071153"/>
            <a:chExt cx="8567254" cy="2443722"/>
          </a:xfrm>
        </p:grpSpPr>
        <p:sp>
          <p:nvSpPr>
            <p:cNvPr id="38" name="Google Shape;508;p17">
              <a:extLst>
                <a:ext uri="{FF2B5EF4-FFF2-40B4-BE49-F238E27FC236}">
                  <a16:creationId xmlns:a16="http://schemas.microsoft.com/office/drawing/2014/main" id="{49355089-B0E2-D6A9-C68A-C3E42777EEB9}"/>
                </a:ext>
              </a:extLst>
            </p:cNvPr>
            <p:cNvSpPr/>
            <p:nvPr/>
          </p:nvSpPr>
          <p:spPr>
            <a:xfrm>
              <a:off x="381000" y="1095375"/>
              <a:ext cx="2667000" cy="1162200"/>
            </a:xfrm>
            <a:prstGeom prst="roundRect">
              <a:avLst>
                <a:gd name="adj" fmla="val 6557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509;p17">
              <a:extLst>
                <a:ext uri="{FF2B5EF4-FFF2-40B4-BE49-F238E27FC236}">
                  <a16:creationId xmlns:a16="http://schemas.microsoft.com/office/drawing/2014/main" id="{E91E0916-459D-FA34-A173-3CDACBA4EFF1}"/>
                </a:ext>
              </a:extLst>
            </p:cNvPr>
            <p:cNvSpPr/>
            <p:nvPr/>
          </p:nvSpPr>
          <p:spPr>
            <a:xfrm>
              <a:off x="381000" y="1095375"/>
              <a:ext cx="2667000" cy="38100"/>
            </a:xfrm>
            <a:prstGeom prst="roundRect">
              <a:avLst>
                <a:gd name="adj" fmla="val 5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510;p17">
              <a:extLst>
                <a:ext uri="{FF2B5EF4-FFF2-40B4-BE49-F238E27FC236}">
                  <a16:creationId xmlns:a16="http://schemas.microsoft.com/office/drawing/2014/main" id="{69B0997E-8022-1F06-8755-300427D894DD}"/>
                </a:ext>
              </a:extLst>
            </p:cNvPr>
            <p:cNvSpPr txBox="1"/>
            <p:nvPr/>
          </p:nvSpPr>
          <p:spPr>
            <a:xfrm>
              <a:off x="495300" y="1171575"/>
              <a:ext cx="2438400" cy="1047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1" i="0" u="none" strike="noStrike" cap="none" dirty="0">
                <a:solidFill>
                  <a:srgbClr val="A3CFBB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b="1" i="0" u="none" strike="noStrike" cap="none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UNDERSTANDING THE LANDSCAPE</a:t>
              </a:r>
              <a:endParaRPr b="1" i="0" u="none" strike="noStrike" cap="none" dirty="0">
                <a:solidFill>
                  <a:srgbClr val="A3CFBB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Geography</a:t>
              </a:r>
            </a:p>
            <a:p>
              <a:pPr>
                <a:spcBef>
                  <a:spcPts val="300"/>
                </a:spcBef>
                <a:buClr>
                  <a:srgbClr val="000000"/>
                </a:buClr>
                <a:buSzPts val="950"/>
              </a:pPr>
              <a:r>
                <a:rPr lang="en-GB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Biodiversity </a:t>
              </a:r>
              <a:b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</a:br>
              <a: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Socio-economic and Cultural profile</a:t>
              </a:r>
            </a:p>
            <a:p>
              <a:pPr lvl="0">
                <a:spcBef>
                  <a:spcPts val="300"/>
                </a:spcBef>
                <a:buClr>
                  <a:srgbClr val="000000"/>
                </a:buClr>
                <a:buSzPts val="950"/>
              </a:pPr>
              <a:r>
                <a:rPr lang="en-GB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•Local Governance system</a:t>
              </a:r>
            </a:p>
            <a:p>
              <a:pPr lvl="0">
                <a:spcBef>
                  <a:spcPts val="300"/>
                </a:spcBef>
                <a:buClr>
                  <a:srgbClr val="000000"/>
                </a:buClr>
                <a:buSzPts val="950"/>
              </a:pPr>
              <a:endParaRPr lang="en-GB" sz="15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1" name="Google Shape;511;p17">
              <a:extLst>
                <a:ext uri="{FF2B5EF4-FFF2-40B4-BE49-F238E27FC236}">
                  <a16:creationId xmlns:a16="http://schemas.microsoft.com/office/drawing/2014/main" id="{913648AE-BCB9-940C-B250-D25C1FA3F705}"/>
                </a:ext>
              </a:extLst>
            </p:cNvPr>
            <p:cNvSpPr/>
            <p:nvPr/>
          </p:nvSpPr>
          <p:spPr>
            <a:xfrm>
              <a:off x="3238500" y="1095375"/>
              <a:ext cx="2667000" cy="1162200"/>
            </a:xfrm>
            <a:prstGeom prst="roundRect">
              <a:avLst>
                <a:gd name="adj" fmla="val 6557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512;p17">
              <a:extLst>
                <a:ext uri="{FF2B5EF4-FFF2-40B4-BE49-F238E27FC236}">
                  <a16:creationId xmlns:a16="http://schemas.microsoft.com/office/drawing/2014/main" id="{ED3E4490-414F-5B35-CAD1-6010C4574C25}"/>
                </a:ext>
              </a:extLst>
            </p:cNvPr>
            <p:cNvSpPr/>
            <p:nvPr/>
          </p:nvSpPr>
          <p:spPr>
            <a:xfrm>
              <a:off x="3238500" y="1095375"/>
              <a:ext cx="2667000" cy="38100"/>
            </a:xfrm>
            <a:prstGeom prst="roundRect">
              <a:avLst>
                <a:gd name="adj" fmla="val 5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513;p17">
              <a:extLst>
                <a:ext uri="{FF2B5EF4-FFF2-40B4-BE49-F238E27FC236}">
                  <a16:creationId xmlns:a16="http://schemas.microsoft.com/office/drawing/2014/main" id="{D9163C67-636D-8EC4-422C-A98AEE92EDD4}"/>
                </a:ext>
              </a:extLst>
            </p:cNvPr>
            <p:cNvSpPr txBox="1"/>
            <p:nvPr/>
          </p:nvSpPr>
          <p:spPr>
            <a:xfrm>
              <a:off x="3274075" y="1071153"/>
              <a:ext cx="2631425" cy="11622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lang="en-IN" sz="900" b="1" i="0" u="none" strike="noStrike" cap="none" dirty="0">
                <a:solidFill>
                  <a:srgbClr val="A3CFBB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lang="en-IN" sz="1500" b="1" i="0" u="none" strike="noStrike" cap="none" dirty="0">
                <a:solidFill>
                  <a:srgbClr val="1B4332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IN" b="1" i="0" u="none" strike="noStrike" cap="none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BASELINE  ASSESMENT</a:t>
              </a:r>
              <a:endParaRPr lang="en-IN" b="1" i="0" u="none" strike="noStrike" cap="none" dirty="0">
                <a:solidFill>
                  <a:srgbClr val="A3CFBB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spcBef>
                  <a:spcPts val="300"/>
                </a:spcBef>
                <a:buClr>
                  <a:srgbClr val="000000"/>
                </a:buClr>
                <a:buSzPts val="950"/>
              </a:pPr>
              <a:r>
                <a:rPr lang="en-GB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Desk Review</a:t>
              </a:r>
            </a:p>
            <a:p>
              <a:pPr lvl="0">
                <a:spcBef>
                  <a:spcPts val="300"/>
                </a:spcBef>
                <a:buClr>
                  <a:srgbClr val="000000"/>
                </a:buClr>
                <a:buSzPts val="950"/>
              </a:pPr>
              <a:r>
                <a:rPr lang="en-GB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Socio-economic surveys</a:t>
              </a:r>
            </a:p>
            <a:p>
              <a:pPr lvl="0">
                <a:spcBef>
                  <a:spcPts val="300"/>
                </a:spcBef>
                <a:buClr>
                  <a:srgbClr val="000000"/>
                </a:buClr>
                <a:buSzPts val="950"/>
              </a:pPr>
              <a:r>
                <a:rPr lang="en-GB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Multistakeholder Consultations (Community, Government Line Departments, Academic)</a:t>
              </a:r>
            </a:p>
          </p:txBody>
        </p:sp>
        <p:sp>
          <p:nvSpPr>
            <p:cNvPr id="44" name="Google Shape;514;p17">
              <a:extLst>
                <a:ext uri="{FF2B5EF4-FFF2-40B4-BE49-F238E27FC236}">
                  <a16:creationId xmlns:a16="http://schemas.microsoft.com/office/drawing/2014/main" id="{F14611D9-3705-4A9A-2C19-B5E920F10034}"/>
                </a:ext>
              </a:extLst>
            </p:cNvPr>
            <p:cNvSpPr/>
            <p:nvPr/>
          </p:nvSpPr>
          <p:spPr>
            <a:xfrm>
              <a:off x="6096000" y="1095375"/>
              <a:ext cx="2667000" cy="1162200"/>
            </a:xfrm>
            <a:prstGeom prst="roundRect">
              <a:avLst>
                <a:gd name="adj" fmla="val 6557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515;p17">
              <a:extLst>
                <a:ext uri="{FF2B5EF4-FFF2-40B4-BE49-F238E27FC236}">
                  <a16:creationId xmlns:a16="http://schemas.microsoft.com/office/drawing/2014/main" id="{6E25C016-3352-9E4F-640D-A72EEDBB9841}"/>
                </a:ext>
              </a:extLst>
            </p:cNvPr>
            <p:cNvSpPr/>
            <p:nvPr/>
          </p:nvSpPr>
          <p:spPr>
            <a:xfrm>
              <a:off x="6096000" y="1095375"/>
              <a:ext cx="2667000" cy="38100"/>
            </a:xfrm>
            <a:prstGeom prst="roundRect">
              <a:avLst>
                <a:gd name="adj" fmla="val 5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516;p17">
              <a:extLst>
                <a:ext uri="{FF2B5EF4-FFF2-40B4-BE49-F238E27FC236}">
                  <a16:creationId xmlns:a16="http://schemas.microsoft.com/office/drawing/2014/main" id="{7AD3C9D0-E5C4-B99C-1BA0-03DC08AA46E4}"/>
                </a:ext>
              </a:extLst>
            </p:cNvPr>
            <p:cNvSpPr txBox="1"/>
            <p:nvPr/>
          </p:nvSpPr>
          <p:spPr>
            <a:xfrm>
              <a:off x="6210300" y="1171575"/>
              <a:ext cx="2438400" cy="1047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1" i="0" u="none" strike="noStrike" cap="none" dirty="0">
                <a:solidFill>
                  <a:srgbClr val="A3CFBB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b="1" i="0" u="none" strike="noStrike" cap="none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STAKEHOLDER MAPPING</a:t>
              </a:r>
              <a:b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</a:br>
              <a: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Identified Potential stakeholders</a:t>
              </a:r>
              <a:b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</a:br>
              <a: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</a:t>
              </a:r>
              <a:r>
                <a:rPr lang="en-GB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Their interest and influence</a:t>
              </a:r>
              <a:endParaRPr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  <p:sp>
          <p:nvSpPr>
            <p:cNvPr id="47" name="Google Shape;517;p17">
              <a:extLst>
                <a:ext uri="{FF2B5EF4-FFF2-40B4-BE49-F238E27FC236}">
                  <a16:creationId xmlns:a16="http://schemas.microsoft.com/office/drawing/2014/main" id="{82540E6D-FC2A-46AB-C471-80092E4A7291}"/>
                </a:ext>
              </a:extLst>
            </p:cNvPr>
            <p:cNvSpPr/>
            <p:nvPr/>
          </p:nvSpPr>
          <p:spPr>
            <a:xfrm>
              <a:off x="381000" y="2352675"/>
              <a:ext cx="2667000" cy="1162200"/>
            </a:xfrm>
            <a:prstGeom prst="roundRect">
              <a:avLst>
                <a:gd name="adj" fmla="val 6557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518;p17">
              <a:extLst>
                <a:ext uri="{FF2B5EF4-FFF2-40B4-BE49-F238E27FC236}">
                  <a16:creationId xmlns:a16="http://schemas.microsoft.com/office/drawing/2014/main" id="{61C6834B-B17A-2D92-6419-912AC9805834}"/>
                </a:ext>
              </a:extLst>
            </p:cNvPr>
            <p:cNvSpPr/>
            <p:nvPr/>
          </p:nvSpPr>
          <p:spPr>
            <a:xfrm>
              <a:off x="381000" y="2352675"/>
              <a:ext cx="2667000" cy="38100"/>
            </a:xfrm>
            <a:prstGeom prst="roundRect">
              <a:avLst>
                <a:gd name="adj" fmla="val 5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519;p17">
              <a:extLst>
                <a:ext uri="{FF2B5EF4-FFF2-40B4-BE49-F238E27FC236}">
                  <a16:creationId xmlns:a16="http://schemas.microsoft.com/office/drawing/2014/main" id="{B6F33DD4-3276-CECE-C2E5-07D5216351AA}"/>
                </a:ext>
              </a:extLst>
            </p:cNvPr>
            <p:cNvSpPr txBox="1"/>
            <p:nvPr/>
          </p:nvSpPr>
          <p:spPr>
            <a:xfrm>
              <a:off x="495300" y="2428875"/>
              <a:ext cx="2438400" cy="1047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1" i="0" u="none" strike="noStrike" cap="none" dirty="0">
                <a:solidFill>
                  <a:srgbClr val="A3CFBB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b="1" i="0" u="none" strike="noStrike" cap="none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SITUATION ANALYSIS</a:t>
              </a:r>
              <a:endParaRPr b="1" i="0" u="none" strike="noStrike" cap="none" dirty="0">
                <a:solidFill>
                  <a:srgbClr val="A3CFBB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spcBef>
                  <a:spcPts val="300"/>
                </a:spcBef>
                <a:buClr>
                  <a:srgbClr val="000000"/>
                </a:buClr>
                <a:buSzPts val="950"/>
              </a:pPr>
              <a: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•Identified the priority issues</a:t>
              </a:r>
              <a:b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</a:br>
              <a:endParaRPr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  <p:sp>
          <p:nvSpPr>
            <p:cNvPr id="50" name="Google Shape;520;p17">
              <a:extLst>
                <a:ext uri="{FF2B5EF4-FFF2-40B4-BE49-F238E27FC236}">
                  <a16:creationId xmlns:a16="http://schemas.microsoft.com/office/drawing/2014/main" id="{CB2A1193-0468-390A-0106-82ED9C1B45B5}"/>
                </a:ext>
              </a:extLst>
            </p:cNvPr>
            <p:cNvSpPr/>
            <p:nvPr/>
          </p:nvSpPr>
          <p:spPr>
            <a:xfrm>
              <a:off x="3238500" y="2352675"/>
              <a:ext cx="2667000" cy="1162200"/>
            </a:xfrm>
            <a:prstGeom prst="roundRect">
              <a:avLst>
                <a:gd name="adj" fmla="val 6557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21;p17">
              <a:extLst>
                <a:ext uri="{FF2B5EF4-FFF2-40B4-BE49-F238E27FC236}">
                  <a16:creationId xmlns:a16="http://schemas.microsoft.com/office/drawing/2014/main" id="{22BB48F1-B00B-90D8-2004-B764539F2B83}"/>
                </a:ext>
              </a:extLst>
            </p:cNvPr>
            <p:cNvSpPr/>
            <p:nvPr/>
          </p:nvSpPr>
          <p:spPr>
            <a:xfrm>
              <a:off x="3238500" y="2352675"/>
              <a:ext cx="2667000" cy="38100"/>
            </a:xfrm>
            <a:prstGeom prst="roundRect">
              <a:avLst>
                <a:gd name="adj" fmla="val 5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2;p17">
              <a:extLst>
                <a:ext uri="{FF2B5EF4-FFF2-40B4-BE49-F238E27FC236}">
                  <a16:creationId xmlns:a16="http://schemas.microsoft.com/office/drawing/2014/main" id="{6C38B485-23C9-A50A-D362-30EBC8FBA0A5}"/>
                </a:ext>
              </a:extLst>
            </p:cNvPr>
            <p:cNvSpPr txBox="1"/>
            <p:nvPr/>
          </p:nvSpPr>
          <p:spPr>
            <a:xfrm>
              <a:off x="3352800" y="2428875"/>
              <a:ext cx="2438400" cy="1047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1" i="0" u="none" strike="noStrike" cap="none" dirty="0">
                <a:solidFill>
                  <a:srgbClr val="A3CFBB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STRATEGIC RESPONSES</a:t>
              </a:r>
              <a:endParaRPr b="1" i="0" u="none" strike="noStrike" cap="none" dirty="0">
                <a:solidFill>
                  <a:srgbClr val="A3CFBB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Developed </a:t>
              </a:r>
              <a:r>
                <a:rPr lang="en-GB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issue and target</a:t>
              </a:r>
              <a: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-based </a:t>
              </a:r>
              <a:r>
                <a:rPr lang="en-GB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strategic responses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endParaRPr sz="1500" b="0" i="0" u="none" strike="noStrike" cap="none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53" name="Google Shape;523;p17">
              <a:extLst>
                <a:ext uri="{FF2B5EF4-FFF2-40B4-BE49-F238E27FC236}">
                  <a16:creationId xmlns:a16="http://schemas.microsoft.com/office/drawing/2014/main" id="{68B683E7-12BB-4F98-EFDF-8F32CA53D6C9}"/>
                </a:ext>
              </a:extLst>
            </p:cNvPr>
            <p:cNvSpPr/>
            <p:nvPr/>
          </p:nvSpPr>
          <p:spPr>
            <a:xfrm>
              <a:off x="6168031" y="2314575"/>
              <a:ext cx="2667000" cy="1162200"/>
            </a:xfrm>
            <a:prstGeom prst="roundRect">
              <a:avLst>
                <a:gd name="adj" fmla="val 6557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24;p17">
              <a:extLst>
                <a:ext uri="{FF2B5EF4-FFF2-40B4-BE49-F238E27FC236}">
                  <a16:creationId xmlns:a16="http://schemas.microsoft.com/office/drawing/2014/main" id="{99EAFE4B-5460-A6E0-FEEC-2EEDD6C26324}"/>
                </a:ext>
              </a:extLst>
            </p:cNvPr>
            <p:cNvSpPr/>
            <p:nvPr/>
          </p:nvSpPr>
          <p:spPr>
            <a:xfrm>
              <a:off x="6196337" y="2361556"/>
              <a:ext cx="2667000" cy="3810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25;p17">
              <a:extLst>
                <a:ext uri="{FF2B5EF4-FFF2-40B4-BE49-F238E27FC236}">
                  <a16:creationId xmlns:a16="http://schemas.microsoft.com/office/drawing/2014/main" id="{B3FE4BC4-6405-1FAE-D7F7-45A6CFE08870}"/>
                </a:ext>
              </a:extLst>
            </p:cNvPr>
            <p:cNvSpPr txBox="1"/>
            <p:nvPr/>
          </p:nvSpPr>
          <p:spPr>
            <a:xfrm>
              <a:off x="6229574" y="2456655"/>
              <a:ext cx="2718680" cy="1016687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FUNDING FRAMEWORK 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225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P</a:t>
              </a:r>
              <a:r>
                <a:rPr lang="en-GB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otential of convergence (Government Schemes), scaling-up</a:t>
              </a:r>
              <a:br>
                <a:rPr lang="en-GB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</a:br>
              <a:endParaRPr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08C655E7-6C39-1E59-83D2-26FD75F4018A}"/>
              </a:ext>
            </a:extLst>
          </p:cNvPr>
          <p:cNvGrpSpPr/>
          <p:nvPr/>
        </p:nvGrpSpPr>
        <p:grpSpPr>
          <a:xfrm>
            <a:off x="153914" y="1251597"/>
            <a:ext cx="8640752" cy="840892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48DC2CF7-2AA9-81B9-56E9-70D8A4A8358A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416D6719-06C3-8458-4F5C-AA6F1D8C3D44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Landscape Strategy Development Process</a:t>
              </a:r>
            </a:p>
          </p:txBody>
        </p:sp>
      </p:grpSp>
      <p:sp>
        <p:nvSpPr>
          <p:cNvPr id="8" name="Google Shape;523;p17">
            <a:extLst>
              <a:ext uri="{FF2B5EF4-FFF2-40B4-BE49-F238E27FC236}">
                <a16:creationId xmlns:a16="http://schemas.microsoft.com/office/drawing/2014/main" id="{9C88B387-E2A4-FD6F-9E74-48777218F219}"/>
              </a:ext>
            </a:extLst>
          </p:cNvPr>
          <p:cNvSpPr/>
          <p:nvPr/>
        </p:nvSpPr>
        <p:spPr>
          <a:xfrm>
            <a:off x="8765330" y="5703554"/>
            <a:ext cx="2593528" cy="1723249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 w="14300" cap="flat" cmpd="sng">
            <a:solidFill>
              <a:srgbClr val="E2EF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en-GB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FOLLOW-UP</a:t>
            </a:r>
          </a:p>
          <a:p>
            <a:pPr lvl="0">
              <a:buClr>
                <a:srgbClr val="000000"/>
              </a:buClr>
              <a:buSzPts val="1400"/>
            </a:pP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•  Monitoring &amp; Evaluation</a:t>
            </a:r>
            <a:b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</a:br>
            <a:r>
              <a:rPr lang="en-GB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rPr>
              <a:t>• Knowledge Management • Theory of Change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524;p17">
            <a:extLst>
              <a:ext uri="{FF2B5EF4-FFF2-40B4-BE49-F238E27FC236}">
                <a16:creationId xmlns:a16="http://schemas.microsoft.com/office/drawing/2014/main" id="{4060AAF6-E410-664A-7271-025D42069C79}"/>
              </a:ext>
            </a:extLst>
          </p:cNvPr>
          <p:cNvSpPr/>
          <p:nvPr/>
        </p:nvSpPr>
        <p:spPr>
          <a:xfrm>
            <a:off x="8765330" y="5711858"/>
            <a:ext cx="2593528" cy="83315"/>
          </a:xfrm>
          <a:prstGeom prst="roundRect">
            <a:avLst>
              <a:gd name="adj" fmla="val 50000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6915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A4840-AA70-D94C-5974-98967C196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649B3F71-6D8E-A546-5AC4-6486041BB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590" y="209532"/>
            <a:ext cx="524149" cy="845545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79CFE646-BB29-F830-6498-DCB371506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933" y="321932"/>
            <a:ext cx="702605" cy="733145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659579B0-2FD8-AA33-3F09-CF592BC6A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43" y="209532"/>
            <a:ext cx="511648" cy="6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D238C7-F5A2-9814-C4CF-D620F6AF9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70" y="7502015"/>
            <a:ext cx="1504777" cy="7275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4ACA0A-8A3B-3FD0-B435-043D57C943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23373" y="7500438"/>
            <a:ext cx="1607027" cy="7351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812D25-4C37-5709-0D92-08934D7119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52269" y="115488"/>
            <a:ext cx="730072" cy="1111260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7C5714EC-27CA-531F-E20F-C61DB0B3D17A}"/>
              </a:ext>
            </a:extLst>
          </p:cNvPr>
          <p:cNvGrpSpPr/>
          <p:nvPr/>
        </p:nvGrpSpPr>
        <p:grpSpPr>
          <a:xfrm>
            <a:off x="693228" y="1280964"/>
            <a:ext cx="12172817" cy="733145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C8996DFB-C349-9DA2-F925-7599D35F5836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CC3B135D-968F-AF77-4D87-51337AC12057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Situation Analysis- Priority Issues and Strategic Responses</a:t>
              </a:r>
            </a:p>
          </p:txBody>
        </p:sp>
      </p:grpSp>
      <p:grpSp>
        <p:nvGrpSpPr>
          <p:cNvPr id="19" name="Google Shape;238;p8">
            <a:extLst>
              <a:ext uri="{FF2B5EF4-FFF2-40B4-BE49-F238E27FC236}">
                <a16:creationId xmlns:a16="http://schemas.microsoft.com/office/drawing/2014/main" id="{DA72DB09-C698-619A-6AB0-6F965E1BE5BF}"/>
              </a:ext>
            </a:extLst>
          </p:cNvPr>
          <p:cNvGrpSpPr/>
          <p:nvPr/>
        </p:nvGrpSpPr>
        <p:grpSpPr>
          <a:xfrm>
            <a:off x="308670" y="2168086"/>
            <a:ext cx="6470967" cy="5101715"/>
            <a:chOff x="476250" y="1238250"/>
            <a:chExt cx="2571900" cy="2857500"/>
          </a:xfrm>
        </p:grpSpPr>
        <p:sp>
          <p:nvSpPr>
            <p:cNvPr id="20" name="Google Shape;239;p8">
              <a:extLst>
                <a:ext uri="{FF2B5EF4-FFF2-40B4-BE49-F238E27FC236}">
                  <a16:creationId xmlns:a16="http://schemas.microsoft.com/office/drawing/2014/main" id="{EEBCFF92-EE3B-DDFB-3A0F-427C85D1D258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40;p8">
              <a:extLst>
                <a:ext uri="{FF2B5EF4-FFF2-40B4-BE49-F238E27FC236}">
                  <a16:creationId xmlns:a16="http://schemas.microsoft.com/office/drawing/2014/main" id="{AC51DCC2-6FEC-813C-23E1-FD8FB7D9C1F6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41;p8">
              <a:extLst>
                <a:ext uri="{FF2B5EF4-FFF2-40B4-BE49-F238E27FC236}">
                  <a16:creationId xmlns:a16="http://schemas.microsoft.com/office/drawing/2014/main" id="{8B7A2637-33B3-99DD-F254-67CEEE3EC9B2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Climate Variability, and Limited Irrigation affecting Agriculture Productivity</a:t>
              </a:r>
              <a:endParaRPr lang="en-GB" sz="1900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Prevalent primarily in all districts</a:t>
              </a:r>
              <a:endParaRPr sz="1900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Decreasing productivity, affecting pastoralists (example: </a:t>
              </a:r>
              <a:r>
                <a:rPr lang="en-US" sz="1900" i="1" dirty="0" err="1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Brokpa</a:t>
              </a: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 community)</a:t>
              </a:r>
            </a:p>
            <a:p>
              <a:pPr marL="168275" marR="0" lvl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</a:pPr>
              <a:endParaRPr lang="en-US" sz="1900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Strategic Response: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Promote community-managed irrigation system, including solar-powered irrigation systems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Revival of traditional </a:t>
              </a:r>
              <a:r>
                <a:rPr lang="en-GB" sz="1900" b="0" i="1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Dong s</a:t>
              </a:r>
              <a:r>
                <a:rPr lang="en-GB" sz="1900" b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ystem 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Integrated farming, self-reliant farming, revival of traditional climate-smart crops (Millet)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Community-based pasture management, restoration of degraded grasslands</a:t>
              </a:r>
            </a:p>
            <a:p>
              <a:pPr marL="168275" marR="0" lvl="0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</a:pPr>
              <a:endParaRPr lang="en-GB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0" name="Google Shape;238;p8">
            <a:extLst>
              <a:ext uri="{FF2B5EF4-FFF2-40B4-BE49-F238E27FC236}">
                <a16:creationId xmlns:a16="http://schemas.microsoft.com/office/drawing/2014/main" id="{A2DE8870-9B75-E803-76E4-8132668AB6D3}"/>
              </a:ext>
            </a:extLst>
          </p:cNvPr>
          <p:cNvGrpSpPr/>
          <p:nvPr/>
        </p:nvGrpSpPr>
        <p:grpSpPr>
          <a:xfrm>
            <a:off x="6932366" y="2158185"/>
            <a:ext cx="6545134" cy="5077465"/>
            <a:chOff x="476250" y="1238250"/>
            <a:chExt cx="2571900" cy="2857500"/>
          </a:xfrm>
        </p:grpSpPr>
        <p:sp>
          <p:nvSpPr>
            <p:cNvPr id="12" name="Google Shape;239;p8">
              <a:extLst>
                <a:ext uri="{FF2B5EF4-FFF2-40B4-BE49-F238E27FC236}">
                  <a16:creationId xmlns:a16="http://schemas.microsoft.com/office/drawing/2014/main" id="{1031C1B4-C590-5C1A-9007-18895BE04286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40;p8">
              <a:extLst>
                <a:ext uri="{FF2B5EF4-FFF2-40B4-BE49-F238E27FC236}">
                  <a16:creationId xmlns:a16="http://schemas.microsoft.com/office/drawing/2014/main" id="{327057D4-3A21-FA05-9698-B2DFEA906C8B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41;p8">
              <a:extLst>
                <a:ext uri="{FF2B5EF4-FFF2-40B4-BE49-F238E27FC236}">
                  <a16:creationId xmlns:a16="http://schemas.microsoft.com/office/drawing/2014/main" id="{34E00460-3126-5FC1-D3DF-5BBB02FB485D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Declining Agrobiodiversity, affecting food security</a:t>
              </a:r>
            </a:p>
            <a:p>
              <a:pPr>
                <a:buClr>
                  <a:srgbClr val="000000"/>
                </a:buClr>
                <a:buSzPts val="1100"/>
              </a:pPr>
              <a:endParaRPr lang="en-GB" sz="190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Prevalent in all districts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Impinges on food security, increase in monocropping and commercial horticulture, reduced ecosystem services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lang="en-US" sz="1900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Strategic Response:</a:t>
              </a:r>
            </a:p>
            <a:p>
              <a:pPr lvl="0">
                <a:spcBef>
                  <a:spcPts val="450"/>
                </a:spcBef>
                <a:buClr>
                  <a:srgbClr val="000000"/>
                </a:buClr>
                <a:buSzPts val="14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•Revival of indigenous landraces, traditional seed conservation systems, homestead gardens, crop diversification, intercropping</a:t>
              </a:r>
            </a:p>
            <a:p>
              <a:pPr>
                <a:spcBef>
                  <a:spcPts val="450"/>
                </a:spcBef>
                <a:buClr>
                  <a:srgbClr val="000000"/>
                </a:buClr>
                <a:buSzPts val="14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Developing incentive mechanism, or nature-based enterprise</a:t>
              </a:r>
            </a:p>
            <a:p>
              <a:pPr>
                <a:spcBef>
                  <a:spcPts val="450"/>
                </a:spcBef>
                <a:buClr>
                  <a:srgbClr val="000000"/>
                </a:buClr>
                <a:buSzPts val="14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Responsible tourism </a:t>
              </a:r>
            </a:p>
            <a:p>
              <a:pPr lvl="0">
                <a:spcBef>
                  <a:spcPts val="450"/>
                </a:spcBef>
                <a:buClr>
                  <a:srgbClr val="000000"/>
                </a:buClr>
                <a:buSzPts val="14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Value addition to local produces</a:t>
              </a:r>
            </a:p>
            <a:p>
              <a:pPr lvl="0">
                <a:spcBef>
                  <a:spcPts val="450"/>
                </a:spcBef>
                <a:buClr>
                  <a:srgbClr val="000000"/>
                </a:buClr>
                <a:buSzPts val="14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Improved market access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1799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46210-67BA-E584-D432-97D1F810F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F63EA2F5-FD9C-9B4D-BBB8-3BA4363A3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334" y="46186"/>
            <a:ext cx="454473" cy="733145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654EA396-FF3D-6FA1-DA4A-77C1E466B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379" y="95414"/>
            <a:ext cx="655428" cy="683917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57515679-1832-F9E3-C173-FFFAA6486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46" y="46964"/>
            <a:ext cx="556742" cy="74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75B2DB-9754-B12F-6AA0-785191364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845" y="7633133"/>
            <a:ext cx="1233602" cy="5964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5DD328-5DD0-8DEC-1869-0341A15A7F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58800" y="7608132"/>
            <a:ext cx="1371600" cy="6274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B97222-5B31-0F2B-D6D8-331F71B15F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18769" y="-87715"/>
            <a:ext cx="686914" cy="1045567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A91B503C-6884-D7DE-7474-CA798BA59E8E}"/>
              </a:ext>
            </a:extLst>
          </p:cNvPr>
          <p:cNvGrpSpPr/>
          <p:nvPr/>
        </p:nvGrpSpPr>
        <p:grpSpPr>
          <a:xfrm>
            <a:off x="783204" y="1057271"/>
            <a:ext cx="12172817" cy="733145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303955B4-6D3A-0F65-AD77-F31E46EFEFE8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44499E64-5A70-FC52-EE5E-F912647E45E4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Situation Analysis- Priority Issues and Strategic Responses</a:t>
              </a:r>
            </a:p>
          </p:txBody>
        </p:sp>
      </p:grpSp>
      <p:grpSp>
        <p:nvGrpSpPr>
          <p:cNvPr id="10" name="Google Shape;238;p8">
            <a:extLst>
              <a:ext uri="{FF2B5EF4-FFF2-40B4-BE49-F238E27FC236}">
                <a16:creationId xmlns:a16="http://schemas.microsoft.com/office/drawing/2014/main" id="{313F9CD0-8AD4-77AB-AEF0-2CEDF50C018F}"/>
              </a:ext>
            </a:extLst>
          </p:cNvPr>
          <p:cNvGrpSpPr/>
          <p:nvPr/>
        </p:nvGrpSpPr>
        <p:grpSpPr>
          <a:xfrm>
            <a:off x="317282" y="2068356"/>
            <a:ext cx="7218842" cy="5484479"/>
            <a:chOff x="476250" y="1238250"/>
            <a:chExt cx="2571900" cy="2857500"/>
          </a:xfrm>
        </p:grpSpPr>
        <p:sp>
          <p:nvSpPr>
            <p:cNvPr id="12" name="Google Shape;239;p8">
              <a:extLst>
                <a:ext uri="{FF2B5EF4-FFF2-40B4-BE49-F238E27FC236}">
                  <a16:creationId xmlns:a16="http://schemas.microsoft.com/office/drawing/2014/main" id="{EB9B5C9B-08CD-78D6-A7E0-6E540640DB54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40;p8">
              <a:extLst>
                <a:ext uri="{FF2B5EF4-FFF2-40B4-BE49-F238E27FC236}">
                  <a16:creationId xmlns:a16="http://schemas.microsoft.com/office/drawing/2014/main" id="{F8E73B2B-0B99-09E3-AA39-CE9F2F5956E2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41;p8">
              <a:extLst>
                <a:ext uri="{FF2B5EF4-FFF2-40B4-BE49-F238E27FC236}">
                  <a16:creationId xmlns:a16="http://schemas.microsoft.com/office/drawing/2014/main" id="{29478363-F121-FD65-D24E-D298B6FB9B45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Human-wildlife conflict, particularly HEC</a:t>
              </a:r>
              <a:endParaRPr lang="en-GB" sz="1900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Primarily prevalent in Assam and Meghalaya</a:t>
              </a:r>
              <a:endParaRPr sz="1900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Affects lives and livelihood</a:t>
              </a: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 of people, and threatens species</a:t>
              </a:r>
            </a:p>
            <a:p>
              <a:pPr marL="168275" marR="0" lvl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</a:pPr>
              <a:endParaRPr lang="en-US" sz="1900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Strategic Response: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Strengthen community-based conflict management through early warning systems, village response teams</a:t>
              </a:r>
              <a:endParaRPr sz="1900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Promotion of </a:t>
              </a:r>
              <a:r>
                <a:rPr lang="en-GB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alternative livelihood, cultivation of non-palatable crops 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Community Outreach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Advocacy for crop insurance under PMFBY, other insurance schemes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Restoration of degraded habitats, revival of corridors </a:t>
              </a:r>
              <a:endParaRPr sz="1900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6" name="Google Shape;238;p8">
            <a:extLst>
              <a:ext uri="{FF2B5EF4-FFF2-40B4-BE49-F238E27FC236}">
                <a16:creationId xmlns:a16="http://schemas.microsoft.com/office/drawing/2014/main" id="{8C6B6FEA-014E-F812-DCD8-245B27059C0F}"/>
              </a:ext>
            </a:extLst>
          </p:cNvPr>
          <p:cNvGrpSpPr/>
          <p:nvPr/>
        </p:nvGrpSpPr>
        <p:grpSpPr>
          <a:xfrm>
            <a:off x="7856942" y="2068356"/>
            <a:ext cx="6316257" cy="5539776"/>
            <a:chOff x="476250" y="1238250"/>
            <a:chExt cx="2571900" cy="2857500"/>
          </a:xfrm>
        </p:grpSpPr>
        <p:sp>
          <p:nvSpPr>
            <p:cNvPr id="17" name="Google Shape;239;p8">
              <a:extLst>
                <a:ext uri="{FF2B5EF4-FFF2-40B4-BE49-F238E27FC236}">
                  <a16:creationId xmlns:a16="http://schemas.microsoft.com/office/drawing/2014/main" id="{C9ABC1EE-EFE0-1A03-29A4-90C8D1FCAC81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240;p8">
              <a:extLst>
                <a:ext uri="{FF2B5EF4-FFF2-40B4-BE49-F238E27FC236}">
                  <a16:creationId xmlns:a16="http://schemas.microsoft.com/office/drawing/2014/main" id="{469931CE-C77C-4573-09A1-4C6E11B27069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41;p8">
              <a:extLst>
                <a:ext uri="{FF2B5EF4-FFF2-40B4-BE49-F238E27FC236}">
                  <a16:creationId xmlns:a16="http://schemas.microsoft.com/office/drawing/2014/main" id="{1D0E9703-F2FE-3DFB-41CC-9B0B228E5A71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Recurring Flood, Wetland Degradation, Livelihood Vulnerabilities 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Prevalent primarily in Assam’s Lakhimpur and Dhemaji districts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 </a:t>
              </a: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Strategic Response:</a:t>
              </a:r>
            </a:p>
            <a:p>
              <a:pPr lvl="0">
                <a:spcBef>
                  <a:spcPts val="450"/>
                </a:spcBef>
                <a:buClr>
                  <a:srgbClr val="000000"/>
                </a:buClr>
                <a:buSzPts val="14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Revival of traditional flood-resilient crops such as </a:t>
              </a:r>
              <a:r>
                <a:rPr lang="en-US" sz="1900" i="1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Bau-</a:t>
              </a:r>
              <a:r>
                <a:rPr lang="en-US" sz="1900" i="1" dirty="0" err="1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dhan</a:t>
              </a: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 (paddy)</a:t>
              </a:r>
            </a:p>
            <a:p>
              <a:pPr>
                <a:spcBef>
                  <a:spcPts val="450"/>
                </a:spcBef>
                <a:buClr>
                  <a:srgbClr val="000000"/>
                </a:buClr>
                <a:buSzPts val="14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Sustainable fisheries</a:t>
              </a:r>
            </a:p>
            <a:p>
              <a:pPr lvl="0">
                <a:spcBef>
                  <a:spcPts val="450"/>
                </a:spcBef>
                <a:buClr>
                  <a:srgbClr val="000000"/>
                </a:buClr>
                <a:buSzPts val="14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Value addition</a:t>
              </a:r>
            </a:p>
            <a:p>
              <a:pPr lvl="0">
                <a:spcBef>
                  <a:spcPts val="450"/>
                </a:spcBef>
                <a:buClr>
                  <a:srgbClr val="000000"/>
                </a:buClr>
                <a:buSzPts val="14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Improved market access</a:t>
              </a:r>
            </a:p>
            <a:p>
              <a:pPr>
                <a:spcBef>
                  <a:spcPts val="450"/>
                </a:spcBef>
                <a:buClr>
                  <a:srgbClr val="000000"/>
                </a:buClr>
                <a:buSzPts val="14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Promote nature-based solutions for flood management, restoration of riparian vegetation</a:t>
              </a:r>
            </a:p>
            <a:p>
              <a:pPr lvl="0">
                <a:spcBef>
                  <a:spcPts val="450"/>
                </a:spcBef>
                <a:buClr>
                  <a:srgbClr val="000000"/>
                </a:buClr>
                <a:buSzPts val="1400"/>
              </a:pPr>
              <a:endParaRPr lang="en-US" sz="1700" dirty="0">
                <a:solidFill>
                  <a:srgbClr val="40504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6898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E1909-EABE-7AD8-1EF6-5694BBF0D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8AA297FA-B498-0499-3B00-F9A8E4AD0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614" y="277324"/>
            <a:ext cx="482125" cy="777753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F1E34089-AFC2-D71A-CADF-BE1DA313B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462" y="321119"/>
            <a:ext cx="703384" cy="733958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F7FE3425-19BE-220D-78D6-5163FB160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46" y="259205"/>
            <a:ext cx="596904" cy="79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9F0A08-A475-8031-440A-2A368328A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755" y="7634758"/>
            <a:ext cx="1063170" cy="5140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499CA5-2172-D7D3-1687-01905A4D07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87399" y="7712702"/>
            <a:ext cx="1143001" cy="5228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D38A58-293D-1FEB-0C6C-795260B177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78957" y="156111"/>
            <a:ext cx="703384" cy="1070637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890B3C36-E5BB-4A5E-0B73-047741B0A201}"/>
              </a:ext>
            </a:extLst>
          </p:cNvPr>
          <p:cNvGrpSpPr/>
          <p:nvPr/>
        </p:nvGrpSpPr>
        <p:grpSpPr>
          <a:xfrm>
            <a:off x="1228791" y="1453990"/>
            <a:ext cx="12172817" cy="733145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F3A0FB02-85B0-056C-A887-AB9BD3901A2D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3FE5FF58-8BB1-EB06-52E3-35EFF8F39A32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Situation Analysis- Priority Issues and Strategic Responses</a:t>
              </a:r>
            </a:p>
          </p:txBody>
        </p:sp>
      </p:grpSp>
      <p:grpSp>
        <p:nvGrpSpPr>
          <p:cNvPr id="19" name="Google Shape;238;p8">
            <a:extLst>
              <a:ext uri="{FF2B5EF4-FFF2-40B4-BE49-F238E27FC236}">
                <a16:creationId xmlns:a16="http://schemas.microsoft.com/office/drawing/2014/main" id="{C2D2C80A-1554-722E-4D1B-0595FD337D71}"/>
              </a:ext>
            </a:extLst>
          </p:cNvPr>
          <p:cNvGrpSpPr/>
          <p:nvPr/>
        </p:nvGrpSpPr>
        <p:grpSpPr>
          <a:xfrm>
            <a:off x="7577576" y="2505819"/>
            <a:ext cx="5909823" cy="4994619"/>
            <a:chOff x="476250" y="1238250"/>
            <a:chExt cx="2571900" cy="2857500"/>
          </a:xfrm>
        </p:grpSpPr>
        <p:sp>
          <p:nvSpPr>
            <p:cNvPr id="20" name="Google Shape;239;p8">
              <a:extLst>
                <a:ext uri="{FF2B5EF4-FFF2-40B4-BE49-F238E27FC236}">
                  <a16:creationId xmlns:a16="http://schemas.microsoft.com/office/drawing/2014/main" id="{027C3816-5D72-EF78-19DD-435B23453CA8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40;p8">
              <a:extLst>
                <a:ext uri="{FF2B5EF4-FFF2-40B4-BE49-F238E27FC236}">
                  <a16:creationId xmlns:a16="http://schemas.microsoft.com/office/drawing/2014/main" id="{F69D40CE-B75A-7311-5A5E-7A2CF39FD063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41;p8">
              <a:extLst>
                <a:ext uri="{FF2B5EF4-FFF2-40B4-BE49-F238E27FC236}">
                  <a16:creationId xmlns:a16="http://schemas.microsoft.com/office/drawing/2014/main" id="{235C26B0-3EA7-CEB6-26E7-498D581846A1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Limited Renewable Energy Access</a:t>
              </a:r>
              <a:endParaRPr lang="en-GB" sz="1900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Across all nine districts</a:t>
              </a:r>
              <a:endParaRPr sz="1900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168275" marR="0" lvl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</a:pPr>
              <a:endParaRPr lang="en-US" sz="1900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Strategic Response: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Renewable energy-based livelihood intervention such as solar-powered rice mills, cold storage, post harvest technologies 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Decentralised renewable energy solutions such as solar-powered community infrastructure, solar</a:t>
              </a:r>
              <a:r>
                <a:rPr lang="en-GB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 home lighting systems</a:t>
              </a:r>
            </a:p>
          </p:txBody>
        </p:sp>
      </p:grpSp>
      <p:grpSp>
        <p:nvGrpSpPr>
          <p:cNvPr id="10" name="Google Shape;238;p8">
            <a:extLst>
              <a:ext uri="{FF2B5EF4-FFF2-40B4-BE49-F238E27FC236}">
                <a16:creationId xmlns:a16="http://schemas.microsoft.com/office/drawing/2014/main" id="{E06C3294-77F3-A8A1-7D8D-B27F1644A207}"/>
              </a:ext>
            </a:extLst>
          </p:cNvPr>
          <p:cNvGrpSpPr/>
          <p:nvPr/>
        </p:nvGrpSpPr>
        <p:grpSpPr>
          <a:xfrm>
            <a:off x="1061058" y="2547506"/>
            <a:ext cx="5752320" cy="4839258"/>
            <a:chOff x="476250" y="1238250"/>
            <a:chExt cx="2571900" cy="2857500"/>
          </a:xfrm>
        </p:grpSpPr>
        <p:sp>
          <p:nvSpPr>
            <p:cNvPr id="12" name="Google Shape;239;p8">
              <a:extLst>
                <a:ext uri="{FF2B5EF4-FFF2-40B4-BE49-F238E27FC236}">
                  <a16:creationId xmlns:a16="http://schemas.microsoft.com/office/drawing/2014/main" id="{9322ACDF-3C95-F7AF-4EAC-98865ED3CF32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40;p8">
              <a:extLst>
                <a:ext uri="{FF2B5EF4-FFF2-40B4-BE49-F238E27FC236}">
                  <a16:creationId xmlns:a16="http://schemas.microsoft.com/office/drawing/2014/main" id="{8E04E6D1-4294-2155-EA30-59EC085E00DA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41;p8">
              <a:extLst>
                <a:ext uri="{FF2B5EF4-FFF2-40B4-BE49-F238E27FC236}">
                  <a16:creationId xmlns:a16="http://schemas.microsoft.com/office/drawing/2014/main" id="{BE0EE094-D948-BE06-675B-E65785810425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Limited Solid Waste Management and Circular Economy Opportunities </a:t>
              </a:r>
              <a:endParaRPr lang="en-GB" sz="1900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US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Primarily in Assam and Arunachal Pradesh</a:t>
              </a:r>
            </a:p>
            <a:p>
              <a:pPr marL="168275" marR="0" lvl="0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405045"/>
                </a:buClr>
                <a:buSzPts val="950"/>
              </a:pPr>
              <a:endParaRPr sz="1900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Strategic Response: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Operationalise existing waste management infrastructure under Swachh Bharat Mission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Decentralise waste collection, household level source segregation </a:t>
              </a:r>
            </a:p>
            <a:p>
              <a:pPr marL="457200" marR="0" lvl="0" indent="-288925" algn="l" rtl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5045"/>
                </a:buClr>
                <a:buSzPts val="950"/>
                <a:buFont typeface="Lato"/>
                <a:buChar char="●"/>
              </a:pPr>
              <a:r>
                <a:rPr lang="en-GB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Establishing community-manged Material Recovery Facility (MRF)</a:t>
              </a:r>
              <a:endParaRPr lang="en-GB" sz="1900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9126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E290E-FFB2-3854-12F7-4F6528AE7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895BCD8B-48D3-A0A4-F08C-1A92F54EB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334" y="46186"/>
            <a:ext cx="625406" cy="1008891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6BD4CE95-74A1-45B0-BECB-53E533B81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851" y="95414"/>
            <a:ext cx="919687" cy="959663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C7FCC994-5179-FD22-1A2D-865CBD7AE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45" y="46964"/>
            <a:ext cx="826423" cy="110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1907BC-1AA9-74F9-2C00-78E022BA40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70" y="7502015"/>
            <a:ext cx="1504777" cy="7275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9BB0BD-C727-86E9-FEAD-2B87EB8586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23373" y="7500438"/>
            <a:ext cx="1607027" cy="7351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5BB40E6-AF65-49ED-52F3-D993165E9A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8769" y="-87715"/>
            <a:ext cx="863572" cy="1314463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4DC2FAC8-5A47-245D-A3AC-5C42460CE320}"/>
              </a:ext>
            </a:extLst>
          </p:cNvPr>
          <p:cNvGrpSpPr/>
          <p:nvPr/>
        </p:nvGrpSpPr>
        <p:grpSpPr>
          <a:xfrm>
            <a:off x="308671" y="1286957"/>
            <a:ext cx="12172817" cy="733145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E1F6EA36-C745-B07D-692F-82C688446CC6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96F73D6F-D879-B216-2376-FAB884D81B1D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Situation Analysis- Priority Issues and Strategic Responses</a:t>
              </a:r>
            </a:p>
          </p:txBody>
        </p:sp>
      </p:grpSp>
      <p:grpSp>
        <p:nvGrpSpPr>
          <p:cNvPr id="2" name="Google Shape;238;p8">
            <a:extLst>
              <a:ext uri="{FF2B5EF4-FFF2-40B4-BE49-F238E27FC236}">
                <a16:creationId xmlns:a16="http://schemas.microsoft.com/office/drawing/2014/main" id="{DD82BE04-0AF9-E2FB-1CFF-6876E15B68BF}"/>
              </a:ext>
            </a:extLst>
          </p:cNvPr>
          <p:cNvGrpSpPr/>
          <p:nvPr/>
        </p:nvGrpSpPr>
        <p:grpSpPr>
          <a:xfrm>
            <a:off x="308670" y="2290082"/>
            <a:ext cx="5875301" cy="4581015"/>
            <a:chOff x="476250" y="1238250"/>
            <a:chExt cx="2571900" cy="2857500"/>
          </a:xfrm>
        </p:grpSpPr>
        <p:sp>
          <p:nvSpPr>
            <p:cNvPr id="4" name="Google Shape;239;p8">
              <a:extLst>
                <a:ext uri="{FF2B5EF4-FFF2-40B4-BE49-F238E27FC236}">
                  <a16:creationId xmlns:a16="http://schemas.microsoft.com/office/drawing/2014/main" id="{C0FFEFFC-3BD9-28C1-60F7-D5234B0B72A3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40;p8">
              <a:extLst>
                <a:ext uri="{FF2B5EF4-FFF2-40B4-BE49-F238E27FC236}">
                  <a16:creationId xmlns:a16="http://schemas.microsoft.com/office/drawing/2014/main" id="{1A0EAB0D-65D8-2AC9-89DA-6349A7754A67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41;p8">
              <a:extLst>
                <a:ext uri="{FF2B5EF4-FFF2-40B4-BE49-F238E27FC236}">
                  <a16:creationId xmlns:a16="http://schemas.microsoft.com/office/drawing/2014/main" id="{7DCE80AA-874D-026B-A072-D12209F2D3B2}"/>
                </a:ext>
              </a:extLst>
            </p:cNvPr>
            <p:cNvSpPr txBox="1"/>
            <p:nvPr/>
          </p:nvSpPr>
          <p:spPr>
            <a:xfrm>
              <a:off x="590550" y="1381200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Rural Outmigration </a:t>
              </a:r>
            </a:p>
            <a:p>
              <a:pPr>
                <a:buClr>
                  <a:srgbClr val="000000"/>
                </a:buClr>
                <a:buSzPts val="1100"/>
              </a:pPr>
              <a:endParaRPr lang="en-GB" sz="190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Across all nine districts</a:t>
              </a:r>
            </a:p>
            <a:p>
              <a:pPr>
                <a:buClr>
                  <a:srgbClr val="000000"/>
                </a:buClr>
                <a:buSzPts val="1100"/>
              </a:pPr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 </a:t>
              </a: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Strategic Response:</a:t>
              </a:r>
            </a:p>
            <a:p>
              <a:pPr defTabSz="259690"/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Promotion of locally-tailored nature-based and climate-resilient livelihood opportunities</a:t>
              </a:r>
            </a:p>
            <a:p>
              <a:pPr defTabSz="259690"/>
              <a:endParaRPr lang="en-US" sz="1900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defTabSz="259690"/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Strengthen entrepreneurship skills of local youth, women and producers' groups </a:t>
              </a:r>
            </a:p>
            <a:p>
              <a:pPr defTabSz="259690"/>
              <a:endParaRPr lang="en-US" sz="1900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defTabSz="259690"/>
              <a:r>
                <a:rPr lang="en-US" sz="1900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• Support value addition of local produces</a:t>
              </a:r>
              <a:endParaRPr lang="en-US" sz="1900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9" name="Google Shape;238;p8">
            <a:extLst>
              <a:ext uri="{FF2B5EF4-FFF2-40B4-BE49-F238E27FC236}">
                <a16:creationId xmlns:a16="http://schemas.microsoft.com/office/drawing/2014/main" id="{7E2AAF3F-BBDD-9119-DEF2-A7A86F118B54}"/>
              </a:ext>
            </a:extLst>
          </p:cNvPr>
          <p:cNvGrpSpPr/>
          <p:nvPr/>
        </p:nvGrpSpPr>
        <p:grpSpPr>
          <a:xfrm>
            <a:off x="6465851" y="2289835"/>
            <a:ext cx="7855879" cy="4962462"/>
            <a:chOff x="476250" y="1238250"/>
            <a:chExt cx="2571900" cy="2857500"/>
          </a:xfrm>
        </p:grpSpPr>
        <p:sp>
          <p:nvSpPr>
            <p:cNvPr id="20" name="Google Shape;239;p8">
              <a:extLst>
                <a:ext uri="{FF2B5EF4-FFF2-40B4-BE49-F238E27FC236}">
                  <a16:creationId xmlns:a16="http://schemas.microsoft.com/office/drawing/2014/main" id="{B1F15523-CE75-926A-58B6-B1F31353BDE0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40;p8">
              <a:extLst>
                <a:ext uri="{FF2B5EF4-FFF2-40B4-BE49-F238E27FC236}">
                  <a16:creationId xmlns:a16="http://schemas.microsoft.com/office/drawing/2014/main" id="{0FC2730E-F4A9-56CA-D12D-A5BE4C5C2E20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41;p8">
              <a:extLst>
                <a:ext uri="{FF2B5EF4-FFF2-40B4-BE49-F238E27FC236}">
                  <a16:creationId xmlns:a16="http://schemas.microsoft.com/office/drawing/2014/main" id="{465136CE-0434-9FCC-F1C7-A30DC8B0721C}"/>
                </a:ext>
              </a:extLst>
            </p:cNvPr>
            <p:cNvSpPr txBox="1"/>
            <p:nvPr/>
          </p:nvSpPr>
          <p:spPr>
            <a:xfrm>
              <a:off x="590550" y="1381125"/>
              <a:ext cx="2343300" cy="2714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Gender Inclusivity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lang="en-GB" sz="1900" b="1" i="0" u="none" strike="noStrike" cap="none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US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 </a:t>
              </a:r>
              <a:r>
                <a:rPr lang="en-IN" sz="1900" dirty="0"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• </a:t>
              </a:r>
              <a:r>
                <a:rPr lang="en-US" sz="1900" b="0" i="0" u="none" strike="noStrike" cap="none" dirty="0">
                  <a:solidFill>
                    <a:srgbClr val="405045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Across all nine districts</a:t>
              </a:r>
              <a:endParaRPr sz="1900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marL="168275" marR="0" lvl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05045"/>
                </a:buClr>
                <a:buSzPts val="950"/>
              </a:pPr>
              <a:endParaRPr lang="en-US" sz="1900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GB" sz="1900" b="1" dirty="0">
                  <a:solidFill>
                    <a:srgbClr val="1B4332"/>
                  </a:solidFill>
                  <a:latin typeface="Aptos Display" panose="020B0004020202020204" pitchFamily="34" charset="0"/>
                  <a:ea typeface="Lato"/>
                  <a:cs typeface="Lato"/>
                  <a:sym typeface="Lato"/>
                </a:rPr>
                <a:t>Strategic Response:</a:t>
              </a:r>
            </a:p>
            <a:p>
              <a:pPr lvl="0">
                <a:buClr>
                  <a:srgbClr val="000000"/>
                </a:buClr>
                <a:buSzPts val="1100"/>
              </a:pPr>
              <a:endParaRPr lang="en-GB" sz="1900" b="1" dirty="0">
                <a:solidFill>
                  <a:srgbClr val="1B4332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  <a:p>
              <a:pPr lvl="0">
                <a:buClr>
                  <a:srgbClr val="000000"/>
                </a:buClr>
                <a:buSzPts val="1100"/>
              </a:pPr>
              <a:r>
                <a:rPr lang="en-IN" sz="1900" dirty="0"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•Strengthen women's participation and leadership in community institutions, including Community Conserved Area (CCA) committees, SHGs, FPOs, village institutions and customary governance bodies.</a:t>
              </a:r>
              <a:br>
                <a:rPr lang="en-IN" sz="1900" dirty="0"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</a:br>
              <a:br>
                <a:rPr lang="en-IN" sz="1900" dirty="0"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</a:br>
              <a:r>
                <a:rPr lang="en-IN" sz="1900" dirty="0"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• Integrate women's traditional ecological knowledge into biodiversity conservation, </a:t>
              </a:r>
              <a:r>
                <a:rPr lang="en-IN" sz="1900" dirty="0" err="1"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agro</a:t>
              </a:r>
              <a:r>
                <a:rPr lang="en-IN" sz="1900" dirty="0"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-biodiversity conservation, climate adaptation and natural resource management planning. </a:t>
              </a:r>
            </a:p>
            <a:p>
              <a:pPr lvl="0">
                <a:buClr>
                  <a:srgbClr val="000000"/>
                </a:buClr>
                <a:buSzPts val="1100"/>
              </a:pPr>
              <a:br>
                <a:rPr lang="en-IN" sz="1900" dirty="0"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</a:br>
              <a:r>
                <a:rPr lang="en-IN" sz="1900" dirty="0"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• Promote women-led livelihood enterprises </a:t>
              </a:r>
              <a:r>
                <a:rPr lang="en-IN" sz="1900" dirty="0">
                  <a:solidFill>
                    <a:schemeClr val="bg1"/>
                  </a:solidFill>
                  <a:latin typeface="Aptos Display" panose="020B0004020202020204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lth agroecology, indigenous crops, </a:t>
              </a:r>
              <a:r>
                <a:rPr lang="en-IN" sz="1900" dirty="0">
                  <a:solidFill>
                    <a:schemeClr val="bg1"/>
                  </a:solidFill>
                  <a:latin typeface="Aptos Display" panose="020B0004020202020204" pitchFamily="34" charset="0"/>
                </a:rPr>
                <a:t>NTFPs, food processing, weaving, sustainable tourism and other nature-based enterprises.</a:t>
              </a:r>
              <a:endParaRPr lang="en-GB" sz="1900" b="0" i="0" u="none" strike="noStrike" cap="none" dirty="0">
                <a:solidFill>
                  <a:srgbClr val="405045"/>
                </a:solidFill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9274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BBC75-3241-C33D-C6DC-611490AA2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D26A5329-067A-C231-B4D4-96BCDB94A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0266" y="227047"/>
            <a:ext cx="454473" cy="733145"/>
          </a:xfrm>
          <a:prstGeom prst="rect">
            <a:avLst/>
          </a:prstGeom>
        </p:spPr>
      </p:pic>
      <p:pic>
        <p:nvPicPr>
          <p:cNvPr id="5" name="Picture 13" descr="Logo&#10;&#10;Description automatically generated">
            <a:extLst>
              <a:ext uri="{FF2B5EF4-FFF2-40B4-BE49-F238E27FC236}">
                <a16:creationId xmlns:a16="http://schemas.microsoft.com/office/drawing/2014/main" id="{F3422DC2-9898-0444-826F-475220FFF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877" y="214001"/>
            <a:ext cx="715107" cy="746191"/>
          </a:xfrm>
          <a:prstGeom prst="rect">
            <a:avLst/>
          </a:prstGeom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46671736-0368-72CA-3F10-A99802227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7" y="95414"/>
            <a:ext cx="549858" cy="73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7431B1-B643-97F7-5A43-0BB39BA061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420" y="7571052"/>
            <a:ext cx="1233602" cy="5964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40D633-8923-1FC7-9979-86EB193050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20055" y="7457358"/>
            <a:ext cx="1303925" cy="5964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A4AC51-0B7B-B05D-7A06-DC0C73BFE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91875" y="175775"/>
            <a:ext cx="690465" cy="1050973"/>
          </a:xfrm>
          <a:prstGeom prst="rect">
            <a:avLst/>
          </a:prstGeom>
        </p:spPr>
      </p:pic>
      <p:grpSp>
        <p:nvGrpSpPr>
          <p:cNvPr id="56" name="Google Shape;91;p2">
            <a:extLst>
              <a:ext uri="{FF2B5EF4-FFF2-40B4-BE49-F238E27FC236}">
                <a16:creationId xmlns:a16="http://schemas.microsoft.com/office/drawing/2014/main" id="{AA2933EB-299B-5B7F-E752-0C700B3EE32D}"/>
              </a:ext>
            </a:extLst>
          </p:cNvPr>
          <p:cNvGrpSpPr/>
          <p:nvPr/>
        </p:nvGrpSpPr>
        <p:grpSpPr>
          <a:xfrm>
            <a:off x="922230" y="1358022"/>
            <a:ext cx="12172817" cy="733145"/>
            <a:chOff x="428625" y="3571875"/>
            <a:chExt cx="8286900" cy="476400"/>
          </a:xfrm>
        </p:grpSpPr>
        <p:sp>
          <p:nvSpPr>
            <p:cNvPr id="57" name="Google Shape;92;p2">
              <a:extLst>
                <a:ext uri="{FF2B5EF4-FFF2-40B4-BE49-F238E27FC236}">
                  <a16:creationId xmlns:a16="http://schemas.microsoft.com/office/drawing/2014/main" id="{B66BD0C5-E340-827B-A1CF-3868425947C9}"/>
                </a:ext>
              </a:extLst>
            </p:cNvPr>
            <p:cNvSpPr/>
            <p:nvPr/>
          </p:nvSpPr>
          <p:spPr>
            <a:xfrm>
              <a:off x="428625" y="3571875"/>
              <a:ext cx="8286900" cy="476400"/>
            </a:xfrm>
            <a:prstGeom prst="roundRect">
              <a:avLst>
                <a:gd name="adj" fmla="val 12000"/>
              </a:avLst>
            </a:prstGeom>
            <a:solidFill>
              <a:srgbClr val="0F4C5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93;p2">
              <a:extLst>
                <a:ext uri="{FF2B5EF4-FFF2-40B4-BE49-F238E27FC236}">
                  <a16:creationId xmlns:a16="http://schemas.microsoft.com/office/drawing/2014/main" id="{48F218D5-5A2A-02FF-8480-748C24E51471}"/>
                </a:ext>
              </a:extLst>
            </p:cNvPr>
            <p:cNvSpPr txBox="1"/>
            <p:nvPr/>
          </p:nvSpPr>
          <p:spPr>
            <a:xfrm>
              <a:off x="523875" y="3571875"/>
              <a:ext cx="809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sz="3600" b="1" dirty="0">
                  <a:solidFill>
                    <a:srgbClr val="FFFFFF"/>
                  </a:solidFill>
                  <a:latin typeface="Aptos Display" panose="020B0004020202020204" pitchFamily="34" charset="0"/>
                  <a:sym typeface="Lato"/>
                </a:rPr>
                <a:t>Situation Analysis- Priority Issues and Strategic Responses</a:t>
              </a:r>
            </a:p>
          </p:txBody>
        </p:sp>
      </p:grpSp>
      <p:grpSp>
        <p:nvGrpSpPr>
          <p:cNvPr id="2" name="Google Shape;238;p8">
            <a:extLst>
              <a:ext uri="{FF2B5EF4-FFF2-40B4-BE49-F238E27FC236}">
                <a16:creationId xmlns:a16="http://schemas.microsoft.com/office/drawing/2014/main" id="{DD0BEA76-28A5-6704-0CD3-C741F573853D}"/>
              </a:ext>
            </a:extLst>
          </p:cNvPr>
          <p:cNvGrpSpPr/>
          <p:nvPr/>
        </p:nvGrpSpPr>
        <p:grpSpPr>
          <a:xfrm>
            <a:off x="308670" y="2290082"/>
            <a:ext cx="13805915" cy="4814103"/>
            <a:chOff x="476250" y="1238250"/>
            <a:chExt cx="2571900" cy="2857500"/>
          </a:xfrm>
        </p:grpSpPr>
        <p:sp>
          <p:nvSpPr>
            <p:cNvPr id="4" name="Google Shape;239;p8">
              <a:extLst>
                <a:ext uri="{FF2B5EF4-FFF2-40B4-BE49-F238E27FC236}">
                  <a16:creationId xmlns:a16="http://schemas.microsoft.com/office/drawing/2014/main" id="{597FD855-1378-55BD-5953-4CBA792E8100}"/>
                </a:ext>
              </a:extLst>
            </p:cNvPr>
            <p:cNvSpPr/>
            <p:nvPr/>
          </p:nvSpPr>
          <p:spPr>
            <a:xfrm>
              <a:off x="476250" y="1238250"/>
              <a:ext cx="2571900" cy="2857500"/>
            </a:xfrm>
            <a:prstGeom prst="roundRect">
              <a:avLst>
                <a:gd name="adj" fmla="val 2962"/>
              </a:avLst>
            </a:prstGeom>
            <a:solidFill>
              <a:srgbClr val="FFFFFF"/>
            </a:solidFill>
            <a:ln w="14300" cap="flat" cmpd="sng">
              <a:solidFill>
                <a:srgbClr val="E2EF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40;p8">
              <a:extLst>
                <a:ext uri="{FF2B5EF4-FFF2-40B4-BE49-F238E27FC236}">
                  <a16:creationId xmlns:a16="http://schemas.microsoft.com/office/drawing/2014/main" id="{E8F29E70-0C16-C0CC-1D49-23C92D6DA4B2}"/>
                </a:ext>
              </a:extLst>
            </p:cNvPr>
            <p:cNvSpPr/>
            <p:nvPr/>
          </p:nvSpPr>
          <p:spPr>
            <a:xfrm>
              <a:off x="476250" y="1238250"/>
              <a:ext cx="2571900" cy="47700"/>
            </a:xfrm>
            <a:prstGeom prst="roundRect">
              <a:avLst>
                <a:gd name="adj" fmla="val 40000"/>
              </a:avLst>
            </a:prstGeom>
            <a:solidFill>
              <a:srgbClr val="1B43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41;p8">
              <a:extLst>
                <a:ext uri="{FF2B5EF4-FFF2-40B4-BE49-F238E27FC236}">
                  <a16:creationId xmlns:a16="http://schemas.microsoft.com/office/drawing/2014/main" id="{61CD72AF-A1F5-FD73-4486-7455C1885F02}"/>
                </a:ext>
              </a:extLst>
            </p:cNvPr>
            <p:cNvSpPr txBox="1"/>
            <p:nvPr/>
          </p:nvSpPr>
          <p:spPr>
            <a:xfrm>
              <a:off x="590550" y="1381200"/>
              <a:ext cx="2343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lang="en-US" sz="1900" dirty="0">
                <a:latin typeface="Aptos Display" panose="020B0004020202020204" pitchFamily="34" charset="0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60F2561-F3D4-4A2F-64BE-4089BAA74A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891" y="2558034"/>
            <a:ext cx="12858133" cy="423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52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6867</TotalTime>
  <Words>2022</Words>
  <Application>Microsoft Office PowerPoint</Application>
  <PresentationFormat>Custom</PresentationFormat>
  <Paragraphs>314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 Display</vt:lpstr>
      <vt:lpstr>Arial</vt:lpstr>
      <vt:lpstr>Bahnschrift SemiBold SemiConden</vt:lpstr>
      <vt:lpstr>Inter</vt:lpstr>
      <vt:lpstr>Lato</vt:lpstr>
      <vt:lpstr>Plus Jakarta Sans</vt:lpstr>
      <vt:lpstr>Plus Jakarta Sans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Aradhana Goyal</cp:lastModifiedBy>
  <cp:revision>86</cp:revision>
  <dcterms:created xsi:type="dcterms:W3CDTF">2024-03-25T10:22:21Z</dcterms:created>
  <dcterms:modified xsi:type="dcterms:W3CDTF">2026-08-05T10:39:00Z</dcterms:modified>
</cp:coreProperties>
</file>