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0.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101" r:id="rId3"/>
    <p:sldId id="268" r:id="rId4"/>
    <p:sldId id="274" r:id="rId5"/>
    <p:sldId id="2102" r:id="rId6"/>
    <p:sldId id="272" r:id="rId7"/>
    <p:sldId id="2105" r:id="rId8"/>
    <p:sldId id="279" r:id="rId9"/>
    <p:sldId id="2092" r:id="rId10"/>
    <p:sldId id="2095" r:id="rId11"/>
    <p:sldId id="2098" r:id="rId12"/>
    <p:sldId id="2100" r:id="rId13"/>
  </p:sldIdLst>
  <p:sldSz cx="14630400" cy="8229600"/>
  <p:notesSz cx="6735763" cy="9866313"/>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10"/>
  </p:normalViewPr>
  <p:slideViewPr>
    <p:cSldViewPr snapToGrid="0" snapToObjects="1">
      <p:cViewPr varScale="1">
        <p:scale>
          <a:sx n="56" d="100"/>
          <a:sy n="56" d="100"/>
        </p:scale>
        <p:origin x="548" y="56"/>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133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404" tIns="33202" rIns="66404" bIns="33202"/>
          <a:lstStyle/>
          <a:p>
            <a:endParaRPr lang="en-US" dirty="0"/>
          </a:p>
        </p:txBody>
      </p:sp>
      <p:sp>
        <p:nvSpPr>
          <p:cNvPr id="4" name="Slide Number Placeholder 3"/>
          <p:cNvSpPr>
            <a:spLocks noGrp="1"/>
          </p:cNvSpPr>
          <p:nvPr>
            <p:ph type="sldNum" sz="quarter" idx="10"/>
          </p:nvPr>
        </p:nvSpPr>
        <p:spPr/>
        <p:txBody>
          <a:bodyPr lIns="66404" tIns="33202" rIns="66404" bIns="33202"/>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404" tIns="33202" rIns="66404" bIns="33202"/>
          <a:lstStyle/>
          <a:p>
            <a:endParaRPr lang="en-US" dirty="0"/>
          </a:p>
        </p:txBody>
      </p:sp>
      <p:sp>
        <p:nvSpPr>
          <p:cNvPr id="4" name="Slide Number Placeholder 3"/>
          <p:cNvSpPr>
            <a:spLocks noGrp="1"/>
          </p:cNvSpPr>
          <p:nvPr>
            <p:ph type="sldNum" sz="quarter" idx="10"/>
          </p:nvPr>
        </p:nvSpPr>
        <p:spPr/>
        <p:txBody>
          <a:bodyPr lIns="66404" tIns="33202" rIns="66404" bIns="33202"/>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404" tIns="33202" rIns="66404" bIns="33202"/>
          <a:lstStyle/>
          <a:p>
            <a:endParaRPr lang="en-US" dirty="0"/>
          </a:p>
        </p:txBody>
      </p:sp>
      <p:sp>
        <p:nvSpPr>
          <p:cNvPr id="4" name="Slide Number Placeholder 3"/>
          <p:cNvSpPr>
            <a:spLocks noGrp="1"/>
          </p:cNvSpPr>
          <p:nvPr>
            <p:ph type="sldNum" sz="quarter" idx="10"/>
          </p:nvPr>
        </p:nvSpPr>
        <p:spPr/>
        <p:txBody>
          <a:bodyPr lIns="66404" tIns="33202" rIns="66404" bIns="33202"/>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404" tIns="33202" rIns="66404" bIns="33202"/>
          <a:lstStyle/>
          <a:p>
            <a:endParaRPr lang="en-US" dirty="0"/>
          </a:p>
        </p:txBody>
      </p:sp>
      <p:sp>
        <p:nvSpPr>
          <p:cNvPr id="4" name="Slide Number Placeholder 3"/>
          <p:cNvSpPr>
            <a:spLocks noGrp="1"/>
          </p:cNvSpPr>
          <p:nvPr>
            <p:ph type="sldNum" sz="quarter" idx="10"/>
          </p:nvPr>
        </p:nvSpPr>
        <p:spPr/>
        <p:txBody>
          <a:bodyPr lIns="66404" tIns="33202" rIns="66404" bIns="33202"/>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404" tIns="33202" rIns="66404" bIns="33202"/>
          <a:lstStyle/>
          <a:p>
            <a:endParaRPr lang="en-US" dirty="0"/>
          </a:p>
        </p:txBody>
      </p:sp>
      <p:sp>
        <p:nvSpPr>
          <p:cNvPr id="4" name="Slide Number Placeholder 3"/>
          <p:cNvSpPr>
            <a:spLocks noGrp="1"/>
          </p:cNvSpPr>
          <p:nvPr>
            <p:ph type="sldNum" sz="quarter" idx="10"/>
          </p:nvPr>
        </p:nvSpPr>
        <p:spPr/>
        <p:txBody>
          <a:bodyPr lIns="66404" tIns="33202" rIns="66404" bIns="33202"/>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404" tIns="33202" rIns="66404" bIns="33202"/>
          <a:lstStyle/>
          <a:p>
            <a:endParaRPr lang="en-US" dirty="0"/>
          </a:p>
        </p:txBody>
      </p:sp>
      <p:sp>
        <p:nvSpPr>
          <p:cNvPr id="4" name="Slide Number Placeholder 3"/>
          <p:cNvSpPr>
            <a:spLocks noGrp="1"/>
          </p:cNvSpPr>
          <p:nvPr>
            <p:ph type="sldNum" sz="quarter" idx="10"/>
          </p:nvPr>
        </p:nvSpPr>
        <p:spPr/>
        <p:txBody>
          <a:bodyPr lIns="66404" tIns="33202" rIns="66404" bIns="33202"/>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404" tIns="33202" rIns="66404" bIns="33202"/>
          <a:lstStyle/>
          <a:p>
            <a:endParaRPr lang="en-US" dirty="0"/>
          </a:p>
        </p:txBody>
      </p:sp>
      <p:sp>
        <p:nvSpPr>
          <p:cNvPr id="4" name="Slide Number Placeholder 3"/>
          <p:cNvSpPr>
            <a:spLocks noGrp="1"/>
          </p:cNvSpPr>
          <p:nvPr>
            <p:ph type="sldNum" sz="quarter" idx="10"/>
          </p:nvPr>
        </p:nvSpPr>
        <p:spPr/>
        <p:txBody>
          <a:bodyPr lIns="66404" tIns="33202" rIns="66404" bIns="33202"/>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56288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g"/><Relationship Id="rId7" Type="http://schemas.microsoft.com/office/2007/relationships/hdphoto" Target="../media/hdphoto1.wdp"/><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jp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0.jpg"/><Relationship Id="rId7" Type="http://schemas.openxmlformats.org/officeDocument/2006/relationships/image" Target="../media/image5.png"/><Relationship Id="rId2" Type="http://schemas.openxmlformats.org/officeDocument/2006/relationships/image" Target="../media/image19.jp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21.jp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1.wdp"/><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5.png"/><Relationship Id="rId5" Type="http://schemas.openxmlformats.org/officeDocument/2006/relationships/image" Target="../media/image15.png"/><Relationship Id="rId15" Type="http://schemas.openxmlformats.org/officeDocument/2006/relationships/image" Target="../media/image9.png"/><Relationship Id="rId10" Type="http://schemas.microsoft.com/office/2007/relationships/hdphoto" Target="../media/hdphoto1.wdp"/><Relationship Id="rId4" Type="http://schemas.openxmlformats.org/officeDocument/2006/relationships/image" Target="../media/image14.png"/><Relationship Id="rId9" Type="http://schemas.openxmlformats.org/officeDocument/2006/relationships/image" Target="../media/image4.png"/><Relationship Id="rId1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6.png"/><Relationship Id="rId5" Type="http://schemas.openxmlformats.org/officeDocument/2006/relationships/image" Target="../media/image16.png"/><Relationship Id="rId10" Type="http://schemas.openxmlformats.org/officeDocument/2006/relationships/image" Target="../media/image5.png"/><Relationship Id="rId4" Type="http://schemas.openxmlformats.org/officeDocument/2006/relationships/image" Target="../media/image14.pn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txBody>
          <a:bodyPr/>
          <a:lstStyle/>
          <a:p>
            <a:endParaRPr lang="en-IN"/>
          </a:p>
        </p:txBody>
      </p:sp>
      <p:sp>
        <p:nvSpPr>
          <p:cNvPr id="3" name="Shape 1"/>
          <p:cNvSpPr/>
          <p:nvPr/>
        </p:nvSpPr>
        <p:spPr>
          <a:xfrm>
            <a:off x="-173955" y="0"/>
            <a:ext cx="14824859" cy="8229600"/>
          </a:xfrm>
          <a:prstGeom prst="rect">
            <a:avLst/>
          </a:prstGeom>
          <a:solidFill>
            <a:schemeClr val="accent6">
              <a:lumMod val="20000"/>
              <a:lumOff val="80000"/>
            </a:schemeClr>
          </a:solidFill>
          <a:ln/>
        </p:spPr>
        <p:txBody>
          <a:bodyPr/>
          <a:lstStyle/>
          <a:p>
            <a:endParaRPr lang="en-IN"/>
          </a:p>
        </p:txBody>
      </p:sp>
      <p:sp>
        <p:nvSpPr>
          <p:cNvPr id="5" name="Text 2"/>
          <p:cNvSpPr/>
          <p:nvPr/>
        </p:nvSpPr>
        <p:spPr>
          <a:xfrm>
            <a:off x="-20507" y="1886399"/>
            <a:ext cx="13792541" cy="2452519"/>
          </a:xfrm>
          <a:prstGeom prst="rect">
            <a:avLst/>
          </a:prstGeom>
          <a:noFill/>
          <a:ln/>
        </p:spPr>
        <p:txBody>
          <a:bodyPr wrap="square" rtlCol="0" anchor="t"/>
          <a:lstStyle/>
          <a:p>
            <a:pPr marL="0" indent="0" algn="ctr">
              <a:lnSpc>
                <a:spcPts val="5320"/>
              </a:lnSpc>
              <a:buNone/>
            </a:pPr>
            <a:r>
              <a:rPr lang="en-US" sz="2800" b="1" dirty="0">
                <a:solidFill>
                  <a:srgbClr val="1B4332"/>
                </a:solidFill>
                <a:latin typeface="Calibri" pitchFamily="34" charset="0"/>
                <a:ea typeface="Calibri" pitchFamily="34" charset="-122"/>
                <a:cs typeface="Calibri" pitchFamily="34" charset="-120"/>
              </a:rPr>
              <a:t>LANDSCAPE STRATEGY FOR BUILDING SOCIAL, ECONOMIC AND ECOLOGICAL </a:t>
            </a:r>
            <a:br>
              <a:rPr lang="en-US" sz="2800" b="1" dirty="0">
                <a:solidFill>
                  <a:srgbClr val="1B4332"/>
                </a:solidFill>
                <a:latin typeface="Calibri" pitchFamily="34" charset="0"/>
                <a:ea typeface="Calibri" pitchFamily="34" charset="-122"/>
                <a:cs typeface="Calibri" pitchFamily="34" charset="-120"/>
              </a:rPr>
            </a:br>
            <a:r>
              <a:rPr lang="en-US" sz="2800" b="1" dirty="0">
                <a:solidFill>
                  <a:srgbClr val="1B4332"/>
                </a:solidFill>
                <a:latin typeface="Calibri" pitchFamily="34" charset="0"/>
                <a:ea typeface="Calibri" pitchFamily="34" charset="-122"/>
                <a:cs typeface="Calibri" pitchFamily="34" charset="-120"/>
              </a:rPr>
              <a:t>RESILIENCE IN ARAVALLI LANDSCAPE – OPERATIONAL PHASE 8</a:t>
            </a:r>
            <a:endParaRPr lang="en-US" sz="4256" dirty="0"/>
          </a:p>
          <a:p>
            <a:pPr marL="0" indent="0">
              <a:lnSpc>
                <a:spcPts val="5320"/>
              </a:lnSpc>
              <a:buNone/>
            </a:pPr>
            <a:endParaRPr lang="en-US" sz="4256" dirty="0"/>
          </a:p>
        </p:txBody>
      </p:sp>
      <p:sp>
        <p:nvSpPr>
          <p:cNvPr id="7" name="Shape 4"/>
          <p:cNvSpPr/>
          <p:nvPr/>
        </p:nvSpPr>
        <p:spPr>
          <a:xfrm>
            <a:off x="675561" y="6661190"/>
            <a:ext cx="288250" cy="288250"/>
          </a:xfrm>
          <a:prstGeom prst="roundRect">
            <a:avLst>
              <a:gd name="adj" fmla="val 31719291"/>
            </a:avLst>
          </a:prstGeom>
          <a:noFill/>
          <a:ln w="7620">
            <a:solidFill>
              <a:srgbClr val="FFFFFF"/>
            </a:solidFill>
            <a:prstDash val="solid"/>
          </a:ln>
        </p:spPr>
        <p:txBody>
          <a:bodyPr/>
          <a:lstStyle/>
          <a:p>
            <a:endParaRPr lang="en-IN"/>
          </a:p>
        </p:txBody>
      </p:sp>
      <p:sp>
        <p:nvSpPr>
          <p:cNvPr id="9" name="Text 5"/>
          <p:cNvSpPr/>
          <p:nvPr/>
        </p:nvSpPr>
        <p:spPr>
          <a:xfrm>
            <a:off x="1053822" y="6647736"/>
            <a:ext cx="1723787" cy="315158"/>
          </a:xfrm>
          <a:prstGeom prst="rect">
            <a:avLst/>
          </a:prstGeom>
          <a:noFill/>
          <a:ln/>
        </p:spPr>
        <p:txBody>
          <a:bodyPr wrap="none" rtlCol="0" anchor="t"/>
          <a:lstStyle/>
          <a:p>
            <a:pPr marL="0" indent="0" algn="l">
              <a:lnSpc>
                <a:spcPts val="2483"/>
              </a:lnSpc>
              <a:buNone/>
            </a:pPr>
            <a:endParaRPr lang="en-US" sz="1773" dirty="0"/>
          </a:p>
        </p:txBody>
      </p:sp>
      <p:pic>
        <p:nvPicPr>
          <p:cNvPr id="6" name="Picture 5">
            <a:extLst>
              <a:ext uri="{FF2B5EF4-FFF2-40B4-BE49-F238E27FC236}">
                <a16:creationId xmlns:a16="http://schemas.microsoft.com/office/drawing/2014/main" id="{2332D667-4B54-7982-A5B6-829870090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0788" y="3785364"/>
            <a:ext cx="5023324" cy="3415924"/>
          </a:xfrm>
          <a:prstGeom prst="rect">
            <a:avLst/>
          </a:prstGeom>
        </p:spPr>
      </p:pic>
      <p:pic>
        <p:nvPicPr>
          <p:cNvPr id="14" name="Picture 13">
            <a:extLst>
              <a:ext uri="{FF2B5EF4-FFF2-40B4-BE49-F238E27FC236}">
                <a16:creationId xmlns:a16="http://schemas.microsoft.com/office/drawing/2014/main" id="{16DEF72B-C236-B783-24C0-C20D85B74E9E}"/>
              </a:ext>
            </a:extLst>
          </p:cNvPr>
          <p:cNvPicPr>
            <a:picLocks noChangeAspect="1"/>
          </p:cNvPicPr>
          <p:nvPr/>
        </p:nvPicPr>
        <p:blipFill>
          <a:blip r:embed="rId4">
            <a:extLst>
              <a:ext uri="{28A0092B-C50C-407E-A947-70E740481C1C}">
                <a14:useLocalDpi xmlns:a14="http://schemas.microsoft.com/office/drawing/2010/main" val="0"/>
              </a:ext>
            </a:extLst>
          </a:blip>
          <a:srcRect r="8547"/>
          <a:stretch>
            <a:fillRect/>
          </a:stretch>
        </p:blipFill>
        <p:spPr>
          <a:xfrm>
            <a:off x="9858597" y="3785365"/>
            <a:ext cx="4421969" cy="3415924"/>
          </a:xfrm>
          <a:prstGeom prst="rect">
            <a:avLst/>
          </a:prstGeom>
        </p:spPr>
      </p:pic>
      <p:pic>
        <p:nvPicPr>
          <p:cNvPr id="17" name="Picture 16">
            <a:extLst>
              <a:ext uri="{FF2B5EF4-FFF2-40B4-BE49-F238E27FC236}">
                <a16:creationId xmlns:a16="http://schemas.microsoft.com/office/drawing/2014/main" id="{7DF2B0B9-E166-6155-73F3-B18E726D0436}"/>
              </a:ext>
            </a:extLst>
          </p:cNvPr>
          <p:cNvPicPr>
            <a:picLocks noChangeAspect="1"/>
          </p:cNvPicPr>
          <p:nvPr/>
        </p:nvPicPr>
        <p:blipFill>
          <a:blip r:embed="rId5">
            <a:extLst>
              <a:ext uri="{28A0092B-C50C-407E-A947-70E740481C1C}">
                <a14:useLocalDpi xmlns:a14="http://schemas.microsoft.com/office/drawing/2010/main" val="0"/>
              </a:ext>
            </a:extLst>
          </a:blip>
          <a:srcRect l="8075" t="18548" r="15763"/>
          <a:stretch>
            <a:fillRect/>
          </a:stretch>
        </p:blipFill>
        <p:spPr>
          <a:xfrm>
            <a:off x="-20507" y="3785364"/>
            <a:ext cx="4646810" cy="3415925"/>
          </a:xfrm>
          <a:prstGeom prst="rect">
            <a:avLst/>
          </a:prstGeom>
        </p:spPr>
      </p:pic>
      <p:grpSp>
        <p:nvGrpSpPr>
          <p:cNvPr id="4" name="Group 3">
            <a:extLst>
              <a:ext uri="{FF2B5EF4-FFF2-40B4-BE49-F238E27FC236}">
                <a16:creationId xmlns:a16="http://schemas.microsoft.com/office/drawing/2014/main" id="{E85AECD1-9A46-35D0-9E9C-8BBCB8374673}"/>
              </a:ext>
            </a:extLst>
          </p:cNvPr>
          <p:cNvGrpSpPr/>
          <p:nvPr/>
        </p:nvGrpSpPr>
        <p:grpSpPr>
          <a:xfrm>
            <a:off x="227596" y="-134930"/>
            <a:ext cx="14254677" cy="1640100"/>
            <a:chOff x="227596" y="-134930"/>
            <a:chExt cx="14254677" cy="1640100"/>
          </a:xfrm>
        </p:grpSpPr>
        <p:pic>
          <p:nvPicPr>
            <p:cNvPr id="10" name="Picture 9">
              <a:extLst>
                <a:ext uri="{FF2B5EF4-FFF2-40B4-BE49-F238E27FC236}">
                  <a16:creationId xmlns:a16="http://schemas.microsoft.com/office/drawing/2014/main" id="{512FC287-E99D-0B8D-F56A-8A5EA69EC8B4}"/>
                </a:ext>
              </a:extLst>
            </p:cNvPr>
            <p:cNvPicPr>
              <a:picLocks noChangeAspect="1"/>
            </p:cNvPicPr>
            <p:nvPr/>
          </p:nvPicPr>
          <p:blipFill rotWithShape="1">
            <a:blip r:embed="rId6" cstate="print">
              <a:clrChange>
                <a:clrFrom>
                  <a:srgbClr val="FFFFFF"/>
                </a:clrFrom>
                <a:clrTo>
                  <a:srgbClr val="FFFFFF">
                    <a:alpha val="0"/>
                  </a:srgbClr>
                </a:clrTo>
              </a:clrChange>
              <a:extLst>
                <a:ext uri="{BEBA8EAE-BF5A-486C-A8C5-ECC9F3942E4B}">
                  <a14:imgProps xmlns:a14="http://schemas.microsoft.com/office/drawing/2010/main">
                    <a14:imgLayer r:embed="rId7">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16" name="Group 15">
              <a:extLst>
                <a:ext uri="{FF2B5EF4-FFF2-40B4-BE49-F238E27FC236}">
                  <a16:creationId xmlns:a16="http://schemas.microsoft.com/office/drawing/2014/main" id="{C84F28B6-0E59-4609-20C3-3A6C52BB15B0}"/>
                </a:ext>
              </a:extLst>
            </p:cNvPr>
            <p:cNvGrpSpPr/>
            <p:nvPr/>
          </p:nvGrpSpPr>
          <p:grpSpPr>
            <a:xfrm>
              <a:off x="6077754" y="-28752"/>
              <a:ext cx="2531856" cy="1334075"/>
              <a:chOff x="8006213" y="153214"/>
              <a:chExt cx="3466189" cy="2168939"/>
            </a:xfrm>
          </p:grpSpPr>
          <p:pic>
            <p:nvPicPr>
              <p:cNvPr id="19" name="Picture 4">
                <a:extLst>
                  <a:ext uri="{FF2B5EF4-FFF2-40B4-BE49-F238E27FC236}">
                    <a16:creationId xmlns:a16="http://schemas.microsoft.com/office/drawing/2014/main" id="{195EABC6-5D5E-B357-9215-58E43ADA6EA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B275314B-2076-EA10-B2AD-C0B2D9C3D598}"/>
                  </a:ext>
                </a:extLst>
              </p:cNvPr>
              <p:cNvPicPr>
                <a:picLocks noChangeAspect="1"/>
              </p:cNvPicPr>
              <p:nvPr/>
            </p:nvPicPr>
            <p:blipFill>
              <a:blip r:embed="rId9"/>
              <a:stretch>
                <a:fillRect/>
              </a:stretch>
            </p:blipFill>
            <p:spPr>
              <a:xfrm>
                <a:off x="9601200" y="315139"/>
                <a:ext cx="1871202" cy="1933575"/>
              </a:xfrm>
              <a:prstGeom prst="rect">
                <a:avLst/>
              </a:prstGeom>
            </p:spPr>
          </p:pic>
        </p:grpSp>
        <p:pic>
          <p:nvPicPr>
            <p:cNvPr id="18" name="Picture 17" descr="A blue and white logo with white text&#10;&#10;Description automatically generated">
              <a:extLst>
                <a:ext uri="{FF2B5EF4-FFF2-40B4-BE49-F238E27FC236}">
                  <a16:creationId xmlns:a16="http://schemas.microsoft.com/office/drawing/2014/main" id="{9602274C-8BE3-B667-AA29-FBDDAEF05FE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grpSp>
        <p:nvGrpSpPr>
          <p:cNvPr id="26" name="Group 25">
            <a:extLst>
              <a:ext uri="{FF2B5EF4-FFF2-40B4-BE49-F238E27FC236}">
                <a16:creationId xmlns:a16="http://schemas.microsoft.com/office/drawing/2014/main" id="{4AB725C6-A54E-864D-D6D7-C986771FD9EE}"/>
              </a:ext>
            </a:extLst>
          </p:cNvPr>
          <p:cNvGrpSpPr/>
          <p:nvPr/>
        </p:nvGrpSpPr>
        <p:grpSpPr>
          <a:xfrm>
            <a:off x="0" y="7607980"/>
            <a:ext cx="14630400" cy="577096"/>
            <a:chOff x="0" y="7607980"/>
            <a:chExt cx="14630400" cy="577096"/>
          </a:xfrm>
        </p:grpSpPr>
        <p:pic>
          <p:nvPicPr>
            <p:cNvPr id="27" name="Google Shape;72;p14">
              <a:extLst>
                <a:ext uri="{FF2B5EF4-FFF2-40B4-BE49-F238E27FC236}">
                  <a16:creationId xmlns:a16="http://schemas.microsoft.com/office/drawing/2014/main" id="{8971F38B-72E4-B540-55ED-538DF080B079}"/>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0177" y="7639050"/>
              <a:ext cx="5947577" cy="54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73;p14">
              <a:extLst>
                <a:ext uri="{FF2B5EF4-FFF2-40B4-BE49-F238E27FC236}">
                  <a16:creationId xmlns:a16="http://schemas.microsoft.com/office/drawing/2014/main" id="{A2920E06-1632-4A2E-A3A6-6375C7B98386}"/>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130663" y="7645138"/>
              <a:ext cx="1082367" cy="49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 name="Google Shape;77;p14">
              <a:extLst>
                <a:ext uri="{FF2B5EF4-FFF2-40B4-BE49-F238E27FC236}">
                  <a16:creationId xmlns:a16="http://schemas.microsoft.com/office/drawing/2014/main" id="{D2F2F758-C62A-C1A8-AC5F-B3BE5DD1C7C6}"/>
                </a:ext>
              </a:extLst>
            </p:cNvPr>
            <p:cNvCxnSpPr>
              <a:cxnSpLocks noChangeShapeType="1"/>
            </p:cNvCxnSpPr>
            <p:nvPr/>
          </p:nvCxnSpPr>
          <p:spPr bwMode="auto">
            <a:xfrm>
              <a:off x="0" y="7607980"/>
              <a:ext cx="14630400"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0"/>
          <p:cNvGraphicFramePr>
            <a:graphicFrameLocks noGrp="1"/>
          </p:cNvGraphicFramePr>
          <p:nvPr>
            <p:extLst>
              <p:ext uri="{D42A27DB-BD31-4B8C-83A1-F6EECF244321}">
                <p14:modId xmlns:p14="http://schemas.microsoft.com/office/powerpoint/2010/main" val="1161743831"/>
              </p:ext>
            </p:extLst>
          </p:nvPr>
        </p:nvGraphicFramePr>
        <p:xfrm>
          <a:off x="1181614" y="2137388"/>
          <a:ext cx="12852400" cy="4206240"/>
        </p:xfrm>
        <a:graphic>
          <a:graphicData uri="http://schemas.openxmlformats.org/drawingml/2006/table">
            <a:tbl>
              <a:tblPr>
                <a:tableStyleId>{16D9F66E-5EB9-4882-86FB-DCBF35E3C3E4}</a:tableStyleId>
              </a:tblPr>
              <a:tblGrid>
                <a:gridCol w="3495666">
                  <a:extLst>
                    <a:ext uri="{9D8B030D-6E8A-4147-A177-3AD203B41FA5}">
                      <a16:colId xmlns:a16="http://schemas.microsoft.com/office/drawing/2014/main" val="20001"/>
                    </a:ext>
                  </a:extLst>
                </a:gridCol>
                <a:gridCol w="4695845">
                  <a:extLst>
                    <a:ext uri="{9D8B030D-6E8A-4147-A177-3AD203B41FA5}">
                      <a16:colId xmlns:a16="http://schemas.microsoft.com/office/drawing/2014/main" val="20002"/>
                    </a:ext>
                  </a:extLst>
                </a:gridCol>
                <a:gridCol w="4660889">
                  <a:extLst>
                    <a:ext uri="{9D8B030D-6E8A-4147-A177-3AD203B41FA5}">
                      <a16:colId xmlns:a16="http://schemas.microsoft.com/office/drawing/2014/main" val="20003"/>
                    </a:ext>
                  </a:extLst>
                </a:gridCol>
              </a:tblGrid>
              <a:tr h="339472">
                <a:tc>
                  <a:txBody>
                    <a:bodyPr/>
                    <a:lstStyle/>
                    <a:p>
                      <a:pPr marL="0" indent="0" algn="ctr">
                        <a:buNone/>
                      </a:pPr>
                      <a:r>
                        <a:rPr lang="en-US" sz="2400" b="1" dirty="0">
                          <a:solidFill>
                            <a:schemeClr val="tx1"/>
                          </a:solidFill>
                        </a:rPr>
                        <a:t>Scheme</a:t>
                      </a:r>
                      <a:endParaRPr lang="en-US" sz="2400" b="1" dirty="0">
                        <a:solidFill>
                          <a:schemeClr val="tx1"/>
                        </a:solidFill>
                        <a:latin typeface="Calibri" charset="0"/>
                        <a:ea typeface="Calibri" charset="0"/>
                        <a:cs typeface="Calibri" charset="0"/>
                      </a:endParaRPr>
                    </a:p>
                  </a:txBody>
                  <a:tcPr marL="109728" marR="109728" marT="54864" marB="54864"/>
                </a:tc>
                <a:tc>
                  <a:txBody>
                    <a:bodyPr/>
                    <a:lstStyle/>
                    <a:p>
                      <a:pPr marL="0" indent="0" algn="ctr">
                        <a:buNone/>
                      </a:pPr>
                      <a:r>
                        <a:rPr lang="en-US" sz="2400" b="1" dirty="0">
                          <a:solidFill>
                            <a:schemeClr val="tx1"/>
                          </a:solidFill>
                        </a:rPr>
                        <a:t>Focus</a:t>
                      </a:r>
                      <a:endParaRPr lang="en-US" sz="2400" b="1" dirty="0">
                        <a:solidFill>
                          <a:schemeClr val="tx1"/>
                        </a:solidFill>
                        <a:latin typeface="Calibri" charset="0"/>
                        <a:ea typeface="Calibri" charset="0"/>
                        <a:cs typeface="Calibri" charset="0"/>
                      </a:endParaRPr>
                    </a:p>
                  </a:txBody>
                  <a:tcPr marL="109728" marR="109728" marT="54864" marB="54864"/>
                </a:tc>
                <a:tc>
                  <a:txBody>
                    <a:bodyPr/>
                    <a:lstStyle/>
                    <a:p>
                      <a:pPr marL="0" indent="0" algn="ctr">
                        <a:buNone/>
                      </a:pPr>
                      <a:r>
                        <a:rPr lang="en-US" sz="2400" b="1" dirty="0">
                          <a:solidFill>
                            <a:schemeClr val="tx1"/>
                          </a:solidFill>
                        </a:rPr>
                        <a:t>Link to SGP Theme</a:t>
                      </a:r>
                      <a:endParaRPr lang="en-US" sz="2400" b="1"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0"/>
                  </a:ext>
                </a:extLst>
              </a:tr>
              <a:tr h="289550">
                <a:tc>
                  <a:txBody>
                    <a:bodyPr/>
                    <a:lstStyle/>
                    <a:p>
                      <a:pPr marL="0" indent="0" algn="l">
                        <a:buNone/>
                      </a:pPr>
                      <a:r>
                        <a:rPr lang="en-US" sz="1800" b="1" dirty="0">
                          <a:solidFill>
                            <a:schemeClr val="tx1"/>
                          </a:solidFill>
                        </a:rPr>
                        <a:t>CAMPA</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Compensatory afforestation funding</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Ecological restoration</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2"/>
                  </a:ext>
                </a:extLst>
              </a:tr>
              <a:tr h="289550">
                <a:tc>
                  <a:txBody>
                    <a:bodyPr/>
                    <a:lstStyle/>
                    <a:p>
                      <a:pPr marL="0" indent="0" algn="l">
                        <a:buNone/>
                      </a:pPr>
                      <a:r>
                        <a:rPr lang="en-US" sz="1800" b="1" dirty="0">
                          <a:solidFill>
                            <a:schemeClr val="tx1"/>
                          </a:solidFill>
                        </a:rPr>
                        <a:t>WDC-PMKSY 2.0</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Watershed-based land treatment</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Water security; land restoration</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3"/>
                  </a:ext>
                </a:extLst>
              </a:tr>
              <a:tr h="489239">
                <a:tc>
                  <a:txBody>
                    <a:bodyPr/>
                    <a:lstStyle/>
                    <a:p>
                      <a:pPr marL="0" indent="0" algn="l">
                        <a:buNone/>
                      </a:pPr>
                      <a:r>
                        <a:rPr lang="en-US" sz="1800" b="1" kern="1200">
                          <a:solidFill>
                            <a:schemeClr val="tx1"/>
                          </a:solidFill>
                        </a:rPr>
                        <a:t>G RAM G</a:t>
                      </a:r>
                      <a:endParaRPr lang="en-US" sz="1800" b="1" kern="1200" dirty="0">
                        <a:solidFill>
                          <a:schemeClr val="tx1"/>
                        </a:solidFill>
                        <a:latin typeface="+mn-lt"/>
                        <a:ea typeface="+mn-ea"/>
                        <a:cs typeface="+mn-cs"/>
                      </a:endParaRPr>
                    </a:p>
                  </a:txBody>
                  <a:tcPr marL="109728" marR="109728" marT="54864" marB="54864"/>
                </a:tc>
                <a:tc>
                  <a:txBody>
                    <a:bodyPr/>
                    <a:lstStyle/>
                    <a:p>
                      <a:pPr marL="0" indent="0" algn="l">
                        <a:buNone/>
                      </a:pPr>
                      <a:r>
                        <a:rPr lang="en-US" sz="1800" dirty="0">
                          <a:solidFill>
                            <a:schemeClr val="tx1"/>
                          </a:solidFill>
                        </a:rPr>
                        <a:t>Labour convergence for water &amp; plantation works</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Water security; livelihoods</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4"/>
                  </a:ext>
                </a:extLst>
              </a:tr>
              <a:tr h="289550">
                <a:tc>
                  <a:txBody>
                    <a:bodyPr/>
                    <a:lstStyle/>
                    <a:p>
                      <a:pPr marL="0" indent="0" algn="l">
                        <a:buNone/>
                      </a:pPr>
                      <a:r>
                        <a:rPr lang="en-US" sz="1800" b="1" dirty="0">
                          <a:solidFill>
                            <a:schemeClr val="tx1"/>
                          </a:solidFill>
                        </a:rPr>
                        <a:t>DAY-NRLM</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SHG-based livelihoods</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Livelihoods; community institutions</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5"/>
                  </a:ext>
                </a:extLst>
              </a:tr>
              <a:tr h="289550">
                <a:tc>
                  <a:txBody>
                    <a:bodyPr/>
                    <a:lstStyle/>
                    <a:p>
                      <a:pPr marL="0" indent="0" algn="l">
                        <a:buNone/>
                      </a:pPr>
                      <a:r>
                        <a:rPr lang="en-US" sz="1800" b="1" dirty="0">
                          <a:solidFill>
                            <a:schemeClr val="tx1"/>
                          </a:solidFill>
                        </a:rPr>
                        <a:t>Sub-Mission on Agroforestry</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Agroforestry on bunds/wastelands</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Sustainable agriculture</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7"/>
                  </a:ext>
                </a:extLst>
              </a:tr>
              <a:tr h="289550">
                <a:tc>
                  <a:txBody>
                    <a:bodyPr/>
                    <a:lstStyle/>
                    <a:p>
                      <a:pPr marL="0" indent="0" algn="l">
                        <a:buNone/>
                      </a:pPr>
                      <a:r>
                        <a:rPr lang="en-US" sz="1800" b="1" dirty="0">
                          <a:solidFill>
                            <a:schemeClr val="tx1"/>
                          </a:solidFill>
                        </a:rPr>
                        <a:t>PM-KUSUM / PM Surya Ghar</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Solar pumps, decentralized solar</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Renewable energy</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8"/>
                  </a:ext>
                </a:extLst>
              </a:tr>
              <a:tr h="289550">
                <a:tc>
                  <a:txBody>
                    <a:bodyPr/>
                    <a:lstStyle/>
                    <a:p>
                      <a:pPr marL="0" indent="0" algn="l">
                        <a:buNone/>
                      </a:pPr>
                      <a:r>
                        <a:rPr lang="en-US" sz="1800" b="1" dirty="0">
                          <a:solidFill>
                            <a:schemeClr val="tx1"/>
                          </a:solidFill>
                        </a:rPr>
                        <a:t>MJSA 2.0</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Water conservation &amp; recharge</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Water security; land restoration</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9"/>
                  </a:ext>
                </a:extLst>
              </a:tr>
              <a:tr h="289550">
                <a:tc>
                  <a:txBody>
                    <a:bodyPr/>
                    <a:lstStyle/>
                    <a:p>
                      <a:pPr marL="0" indent="0" algn="l">
                        <a:buNone/>
                      </a:pPr>
                      <a:r>
                        <a:rPr lang="en-US" sz="1800" b="1" dirty="0">
                          <a:solidFill>
                            <a:schemeClr val="tx1"/>
                          </a:solidFill>
                        </a:rPr>
                        <a:t>DMF Funds</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Mining area reclamation</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Land restoration (mining)</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12"/>
                  </a:ext>
                </a:extLst>
              </a:tr>
              <a:tr h="289550">
                <a:tc>
                  <a:txBody>
                    <a:bodyPr/>
                    <a:lstStyle/>
                    <a:p>
                      <a:pPr marL="0" indent="0" algn="l" defTabSz="914400" rtl="0" eaLnBrk="1" latinLnBrk="0" hangingPunct="1">
                        <a:buNone/>
                      </a:pPr>
                      <a:r>
                        <a:rPr lang="en-IN" sz="1800" b="1" kern="1200" dirty="0" err="1">
                          <a:solidFill>
                            <a:schemeClr val="tx1"/>
                          </a:solidFill>
                        </a:rPr>
                        <a:t>Praja</a:t>
                      </a:r>
                      <a:r>
                        <a:rPr lang="en-IN" sz="1800" b="1" kern="1200" dirty="0">
                          <a:solidFill>
                            <a:schemeClr val="tx1"/>
                          </a:solidFill>
                        </a:rPr>
                        <a:t> </a:t>
                      </a:r>
                      <a:r>
                        <a:rPr lang="en-IN" sz="1800" b="1" kern="1200" dirty="0" err="1">
                          <a:solidFill>
                            <a:schemeClr val="tx1"/>
                          </a:solidFill>
                        </a:rPr>
                        <a:t>Vikendrit</a:t>
                      </a:r>
                      <a:r>
                        <a:rPr lang="en-IN" sz="1800" b="1" kern="1200" dirty="0">
                          <a:solidFill>
                            <a:schemeClr val="tx1"/>
                          </a:solidFill>
                        </a:rPr>
                        <a:t> Nursery</a:t>
                      </a:r>
                      <a:endParaRPr lang="en-US" sz="1800" b="1" kern="1200" dirty="0">
                        <a:solidFill>
                          <a:schemeClr val="tx1"/>
                        </a:solidFill>
                        <a:latin typeface="+mn-lt"/>
                        <a:ea typeface="+mn-ea"/>
                        <a:cs typeface="+mn-cs"/>
                      </a:endParaRPr>
                    </a:p>
                  </a:txBody>
                  <a:tcPr marL="109728" marR="109728" marT="54864" marB="54864"/>
                </a:tc>
                <a:tc>
                  <a:txBody>
                    <a:bodyPr/>
                    <a:lstStyle/>
                    <a:p>
                      <a:pPr marL="0" indent="0" algn="l">
                        <a:buNone/>
                      </a:pPr>
                      <a:r>
                        <a:rPr lang="en-US" sz="1800" dirty="0">
                          <a:solidFill>
                            <a:schemeClr val="tx1"/>
                          </a:solidFill>
                        </a:rPr>
                        <a:t>To raise seedlings in school nursery  </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Ecological restoration through planation </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17"/>
                  </a:ext>
                </a:extLst>
              </a:tr>
            </a:tbl>
          </a:graphicData>
        </a:graphic>
      </p:graphicFrame>
      <p:grpSp>
        <p:nvGrpSpPr>
          <p:cNvPr id="3" name="Group 2">
            <a:extLst>
              <a:ext uri="{FF2B5EF4-FFF2-40B4-BE49-F238E27FC236}">
                <a16:creationId xmlns:a16="http://schemas.microsoft.com/office/drawing/2014/main" id="{795954F8-E279-1AAC-9734-2CE9EB524656}"/>
              </a:ext>
            </a:extLst>
          </p:cNvPr>
          <p:cNvGrpSpPr/>
          <p:nvPr/>
        </p:nvGrpSpPr>
        <p:grpSpPr>
          <a:xfrm>
            <a:off x="227596" y="-134930"/>
            <a:ext cx="14254677" cy="1640100"/>
            <a:chOff x="227596" y="-134930"/>
            <a:chExt cx="14254677" cy="1640100"/>
          </a:xfrm>
        </p:grpSpPr>
        <p:pic>
          <p:nvPicPr>
            <p:cNvPr id="5" name="Picture 4">
              <a:extLst>
                <a:ext uri="{FF2B5EF4-FFF2-40B4-BE49-F238E27FC236}">
                  <a16:creationId xmlns:a16="http://schemas.microsoft.com/office/drawing/2014/main" id="{A7C6D9D8-2884-896E-3FC6-244B08C65A85}"/>
                </a:ext>
              </a:extLst>
            </p:cNvPr>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7" name="Group 6">
              <a:extLst>
                <a:ext uri="{FF2B5EF4-FFF2-40B4-BE49-F238E27FC236}">
                  <a16:creationId xmlns:a16="http://schemas.microsoft.com/office/drawing/2014/main" id="{BEA34CC1-FC6D-90D5-2B9E-EEBE0FC56AD8}"/>
                </a:ext>
              </a:extLst>
            </p:cNvPr>
            <p:cNvGrpSpPr/>
            <p:nvPr/>
          </p:nvGrpSpPr>
          <p:grpSpPr>
            <a:xfrm>
              <a:off x="6077754" y="-28752"/>
              <a:ext cx="2531856" cy="1334075"/>
              <a:chOff x="8006213" y="153214"/>
              <a:chExt cx="3466189" cy="2168939"/>
            </a:xfrm>
          </p:grpSpPr>
          <p:pic>
            <p:nvPicPr>
              <p:cNvPr id="11" name="Picture 4">
                <a:extLst>
                  <a:ext uri="{FF2B5EF4-FFF2-40B4-BE49-F238E27FC236}">
                    <a16:creationId xmlns:a16="http://schemas.microsoft.com/office/drawing/2014/main" id="{8BE347F5-05F1-61B5-8FFE-F9F77EF1C05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93C1065-93DE-F1CB-F7CB-F6CE3664CD22}"/>
                  </a:ext>
                </a:extLst>
              </p:cNvPr>
              <p:cNvPicPr>
                <a:picLocks noChangeAspect="1"/>
              </p:cNvPicPr>
              <p:nvPr/>
            </p:nvPicPr>
            <p:blipFill>
              <a:blip r:embed="rId6"/>
              <a:stretch>
                <a:fillRect/>
              </a:stretch>
            </p:blipFill>
            <p:spPr>
              <a:xfrm>
                <a:off x="9601200" y="315139"/>
                <a:ext cx="1871202" cy="1933575"/>
              </a:xfrm>
              <a:prstGeom prst="rect">
                <a:avLst/>
              </a:prstGeom>
            </p:spPr>
          </p:pic>
        </p:grpSp>
        <p:pic>
          <p:nvPicPr>
            <p:cNvPr id="9" name="Picture 8" descr="A blue and white logo with white text&#10;&#10;Description automatically generated">
              <a:extLst>
                <a:ext uri="{FF2B5EF4-FFF2-40B4-BE49-F238E27FC236}">
                  <a16:creationId xmlns:a16="http://schemas.microsoft.com/office/drawing/2014/main" id="{5D7E96FD-C16F-736B-0FB7-46E67D0C08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grpSp>
        <p:nvGrpSpPr>
          <p:cNvPr id="15" name="Group 14">
            <a:extLst>
              <a:ext uri="{FF2B5EF4-FFF2-40B4-BE49-F238E27FC236}">
                <a16:creationId xmlns:a16="http://schemas.microsoft.com/office/drawing/2014/main" id="{6ED7D584-54CE-496D-5805-94F0B7EA3D57}"/>
              </a:ext>
            </a:extLst>
          </p:cNvPr>
          <p:cNvGrpSpPr/>
          <p:nvPr/>
        </p:nvGrpSpPr>
        <p:grpSpPr>
          <a:xfrm>
            <a:off x="0" y="7607980"/>
            <a:ext cx="14630400" cy="577096"/>
            <a:chOff x="0" y="7607980"/>
            <a:chExt cx="14630400" cy="577096"/>
          </a:xfrm>
        </p:grpSpPr>
        <p:pic>
          <p:nvPicPr>
            <p:cNvPr id="17" name="Google Shape;72;p14">
              <a:extLst>
                <a:ext uri="{FF2B5EF4-FFF2-40B4-BE49-F238E27FC236}">
                  <a16:creationId xmlns:a16="http://schemas.microsoft.com/office/drawing/2014/main" id="{19872B91-C935-AA9D-BD5D-CA1E9273A1A3}"/>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0177" y="7639050"/>
              <a:ext cx="5947577" cy="54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73;p14">
              <a:extLst>
                <a:ext uri="{FF2B5EF4-FFF2-40B4-BE49-F238E27FC236}">
                  <a16:creationId xmlns:a16="http://schemas.microsoft.com/office/drawing/2014/main" id="{EFA93ED1-9FF8-B368-4CAF-4E7BCC56693E}"/>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130663" y="7645138"/>
              <a:ext cx="1082367" cy="49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Google Shape;77;p14">
              <a:extLst>
                <a:ext uri="{FF2B5EF4-FFF2-40B4-BE49-F238E27FC236}">
                  <a16:creationId xmlns:a16="http://schemas.microsoft.com/office/drawing/2014/main" id="{67593A61-EED3-1F86-3C4B-2BCE2F8A94ED}"/>
                </a:ext>
              </a:extLst>
            </p:cNvPr>
            <p:cNvCxnSpPr>
              <a:cxnSpLocks noChangeShapeType="1"/>
            </p:cNvCxnSpPr>
            <p:nvPr/>
          </p:nvCxnSpPr>
          <p:spPr bwMode="auto">
            <a:xfrm>
              <a:off x="0" y="7607980"/>
              <a:ext cx="14630400"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pSp>
      <p:sp>
        <p:nvSpPr>
          <p:cNvPr id="21" name="Text 0">
            <a:extLst>
              <a:ext uri="{FF2B5EF4-FFF2-40B4-BE49-F238E27FC236}">
                <a16:creationId xmlns:a16="http://schemas.microsoft.com/office/drawing/2014/main" id="{AE1D9F4B-9CAB-BE72-87CF-2E1E0D0BD711}"/>
              </a:ext>
            </a:extLst>
          </p:cNvPr>
          <p:cNvSpPr/>
          <p:nvPr/>
        </p:nvSpPr>
        <p:spPr>
          <a:xfrm>
            <a:off x="733355" y="1550460"/>
            <a:ext cx="13748918" cy="460858"/>
          </a:xfrm>
          <a:prstGeom prst="rect">
            <a:avLst/>
          </a:prstGeom>
          <a:solidFill>
            <a:schemeClr val="accent6">
              <a:lumMod val="60000"/>
              <a:lumOff val="40000"/>
            </a:schemeClr>
          </a:solidFill>
          <a:ln/>
        </p:spPr>
        <p:txBody>
          <a:bodyPr wrap="square" rtlCol="0" anchor="ctr"/>
          <a:lstStyle/>
          <a:p>
            <a:pPr algn="ctr"/>
            <a:r>
              <a:rPr lang="en-IN" sz="2800" b="1" dirty="0"/>
              <a:t>Convergence Opportunities and Programmatic Alignment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77830" y="944259"/>
            <a:ext cx="13748918" cy="460858"/>
          </a:xfrm>
          <a:prstGeom prst="rect">
            <a:avLst/>
          </a:prstGeom>
          <a:noFill/>
          <a:ln/>
        </p:spPr>
        <p:txBody>
          <a:bodyPr wrap="square" rtlCol="0" anchor="ctr"/>
          <a:lstStyle/>
          <a:p>
            <a:endParaRPr lang="en-US" sz="2520" dirty="0"/>
          </a:p>
        </p:txBody>
      </p:sp>
      <p:graphicFrame>
        <p:nvGraphicFramePr>
          <p:cNvPr id="4" name="Table 0"/>
          <p:cNvGraphicFramePr>
            <a:graphicFrameLocks noGrp="1"/>
          </p:cNvGraphicFramePr>
          <p:nvPr>
            <p:extLst>
              <p:ext uri="{D42A27DB-BD31-4B8C-83A1-F6EECF244321}">
                <p14:modId xmlns:p14="http://schemas.microsoft.com/office/powerpoint/2010/main" val="1698349659"/>
              </p:ext>
            </p:extLst>
          </p:nvPr>
        </p:nvGraphicFramePr>
        <p:xfrm>
          <a:off x="451612" y="1721873"/>
          <a:ext cx="13988288" cy="6315456"/>
        </p:xfrm>
        <a:graphic>
          <a:graphicData uri="http://schemas.openxmlformats.org/drawingml/2006/table">
            <a:tbl>
              <a:tblPr>
                <a:tableStyleId>{16D9F66E-5EB9-4882-86FB-DCBF35E3C3E4}</a:tableStyleId>
              </a:tblPr>
              <a:tblGrid>
                <a:gridCol w="5026622">
                  <a:extLst>
                    <a:ext uri="{9D8B030D-6E8A-4147-A177-3AD203B41FA5}">
                      <a16:colId xmlns:a16="http://schemas.microsoft.com/office/drawing/2014/main" val="20001"/>
                    </a:ext>
                  </a:extLst>
                </a:gridCol>
                <a:gridCol w="8961666">
                  <a:extLst>
                    <a:ext uri="{9D8B030D-6E8A-4147-A177-3AD203B41FA5}">
                      <a16:colId xmlns:a16="http://schemas.microsoft.com/office/drawing/2014/main" val="20002"/>
                    </a:ext>
                  </a:extLst>
                </a:gridCol>
              </a:tblGrid>
              <a:tr h="402440">
                <a:tc>
                  <a:txBody>
                    <a:bodyPr/>
                    <a:lstStyle/>
                    <a:p>
                      <a:pPr marL="0" indent="0" algn="l">
                        <a:buNone/>
                      </a:pPr>
                      <a:r>
                        <a:rPr lang="en-US" sz="2000" b="1" dirty="0">
                          <a:solidFill>
                            <a:schemeClr val="tx1"/>
                          </a:solidFill>
                        </a:rPr>
                        <a:t>Stakeholder</a:t>
                      </a:r>
                      <a:endParaRPr lang="en-US" sz="20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2000" b="1" dirty="0">
                          <a:solidFill>
                            <a:schemeClr val="tx1"/>
                          </a:solidFill>
                        </a:rPr>
                        <a:t>Role in Landscape Governance</a:t>
                      </a:r>
                      <a:endParaRPr lang="en-US" sz="20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00"/>
                  </a:ext>
                </a:extLst>
              </a:tr>
              <a:tr h="343258">
                <a:tc>
                  <a:txBody>
                    <a:bodyPr/>
                    <a:lstStyle/>
                    <a:p>
                      <a:pPr marL="0" indent="0" algn="l">
                        <a:buNone/>
                      </a:pPr>
                      <a:r>
                        <a:rPr lang="en-US" sz="1600" b="1" dirty="0">
                          <a:solidFill>
                            <a:schemeClr val="tx1"/>
                          </a:solidFill>
                        </a:rPr>
                        <a:t>MoEF&amp;CC</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Nodal ministry for forests, environment; oversees SGP and Aravalli Green Wall Project</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01"/>
                  </a:ext>
                </a:extLst>
              </a:tr>
              <a:tr h="343258">
                <a:tc>
                  <a:txBody>
                    <a:bodyPr/>
                    <a:lstStyle/>
                    <a:p>
                      <a:pPr marL="0" indent="0" algn="l">
                        <a:buNone/>
                      </a:pPr>
                      <a:r>
                        <a:rPr lang="en-US" sz="1600" b="1" dirty="0">
                          <a:solidFill>
                            <a:schemeClr val="tx1"/>
                          </a:solidFill>
                        </a:rPr>
                        <a:t>Ministry of Tribal Affairs</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Drives  convergence across tribal blocks in project districts</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02"/>
                  </a:ext>
                </a:extLst>
              </a:tr>
              <a:tr h="343258">
                <a:tc>
                  <a:txBody>
                    <a:bodyPr/>
                    <a:lstStyle/>
                    <a:p>
                      <a:pPr marL="0" indent="0" algn="l">
                        <a:buNone/>
                      </a:pPr>
                      <a:r>
                        <a:rPr lang="en-US" sz="1600" b="1" dirty="0">
                          <a:solidFill>
                            <a:schemeClr val="tx1"/>
                          </a:solidFill>
                        </a:rPr>
                        <a:t>State Forest Departments (Guj/Raj)</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Forest management, CAMPA afforestation, Joint Forest Management</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03"/>
                  </a:ext>
                </a:extLst>
              </a:tr>
              <a:tr h="343258">
                <a:tc>
                  <a:txBody>
                    <a:bodyPr/>
                    <a:lstStyle/>
                    <a:p>
                      <a:pPr marL="0" indent="0" algn="l">
                        <a:buNone/>
                      </a:pPr>
                      <a:r>
                        <a:rPr lang="en-US" sz="1600" b="1" dirty="0">
                          <a:solidFill>
                            <a:schemeClr val="tx1"/>
                          </a:solidFill>
                        </a:rPr>
                        <a:t>Watershed Dev. &amp; Soil Conservation Dept (Raj)</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watershed treatment works</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04"/>
                  </a:ext>
                </a:extLst>
              </a:tr>
              <a:tr h="343258">
                <a:tc>
                  <a:txBody>
                    <a:bodyPr/>
                    <a:lstStyle/>
                    <a:p>
                      <a:pPr marL="0" indent="0" algn="l">
                        <a:buNone/>
                      </a:pPr>
                      <a:r>
                        <a:rPr lang="en-US" sz="1600" b="1" dirty="0">
                          <a:solidFill>
                            <a:schemeClr val="tx1"/>
                          </a:solidFill>
                        </a:rPr>
                        <a:t>Water Resources Department (Guj)</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Implements Sujalam Sufalam Jal Abhiyan</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05"/>
                  </a:ext>
                </a:extLst>
              </a:tr>
              <a:tr h="343258">
                <a:tc>
                  <a:txBody>
                    <a:bodyPr/>
                    <a:lstStyle/>
                    <a:p>
                      <a:pPr marL="0" indent="0" algn="l">
                        <a:buNone/>
                      </a:pPr>
                      <a:r>
                        <a:rPr lang="en-US" sz="1600" b="1" dirty="0">
                          <a:solidFill>
                            <a:schemeClr val="tx1"/>
                          </a:solidFill>
                        </a:rPr>
                        <a:t>Agriculture &amp; Horticulture Departments</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Agroforestry promotion, Krushi Mahotsav, farmer extension</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06"/>
                  </a:ext>
                </a:extLst>
              </a:tr>
              <a:tr h="343258">
                <a:tc>
                  <a:txBody>
                    <a:bodyPr/>
                    <a:lstStyle/>
                    <a:p>
                      <a:pPr marL="0" indent="0" algn="l">
                        <a:buNone/>
                      </a:pPr>
                      <a:r>
                        <a:rPr lang="en-US" sz="1600" b="1" dirty="0">
                          <a:solidFill>
                            <a:schemeClr val="tx1"/>
                          </a:solidFill>
                        </a:rPr>
                        <a:t>Tribal Development Departments</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Vanbandhu Kalyan Yojana; tribal livelihood &amp; service delivery</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07"/>
                  </a:ext>
                </a:extLst>
              </a:tr>
              <a:tr h="343258">
                <a:tc>
                  <a:txBody>
                    <a:bodyPr/>
                    <a:lstStyle/>
                    <a:p>
                      <a:pPr marL="0" indent="0" algn="l">
                        <a:buNone/>
                      </a:pPr>
                      <a:r>
                        <a:rPr lang="en-US" sz="1600" b="1" dirty="0">
                          <a:solidFill>
                            <a:schemeClr val="tx1"/>
                          </a:solidFill>
                        </a:rPr>
                        <a:t>Mines Department</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Mining regulation, DMF-funded reclamation of mined areas</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08"/>
                  </a:ext>
                </a:extLst>
              </a:tr>
              <a:tr h="343258">
                <a:tc>
                  <a:txBody>
                    <a:bodyPr/>
                    <a:lstStyle/>
                    <a:p>
                      <a:pPr marL="0" indent="0" algn="l">
                        <a:buNone/>
                      </a:pPr>
                      <a:r>
                        <a:rPr lang="en-US" sz="1600" b="1" dirty="0">
                          <a:solidFill>
                            <a:schemeClr val="tx1"/>
                          </a:solidFill>
                        </a:rPr>
                        <a:t>District Collectors &amp; Administration</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Chair District Level Committees ( DMF); local approvals</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09"/>
                  </a:ext>
                </a:extLst>
              </a:tr>
              <a:tr h="343258">
                <a:tc>
                  <a:txBody>
                    <a:bodyPr/>
                    <a:lstStyle/>
                    <a:p>
                      <a:pPr marL="0" indent="0" algn="l">
                        <a:buNone/>
                      </a:pPr>
                      <a:r>
                        <a:rPr lang="en-US" sz="1600" b="1" dirty="0">
                          <a:solidFill>
                            <a:schemeClr val="tx1"/>
                          </a:solidFill>
                        </a:rPr>
                        <a:t>Gram Panchayats</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Local self-governance, village-level planning &amp; fund utilisation</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10"/>
                  </a:ext>
                </a:extLst>
              </a:tr>
              <a:tr h="343258">
                <a:tc>
                  <a:txBody>
                    <a:bodyPr/>
                    <a:lstStyle/>
                    <a:p>
                      <a:pPr marL="0" indent="0" algn="l">
                        <a:buNone/>
                      </a:pPr>
                      <a:r>
                        <a:rPr lang="en-US" sz="1600" b="1" dirty="0">
                          <a:solidFill>
                            <a:schemeClr val="tx1"/>
                          </a:solidFill>
                        </a:rPr>
                        <a:t>NABARD</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Financing for watershed and tribal development projects</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11"/>
                  </a:ext>
                </a:extLst>
              </a:tr>
              <a:tr h="343258">
                <a:tc>
                  <a:txBody>
                    <a:bodyPr/>
                    <a:lstStyle/>
                    <a:p>
                      <a:pPr marL="0" indent="0" algn="l">
                        <a:buNone/>
                      </a:pPr>
                      <a:r>
                        <a:rPr lang="en-US" sz="1600" b="1" dirty="0">
                          <a:solidFill>
                            <a:schemeClr val="tx1"/>
                          </a:solidFill>
                        </a:rPr>
                        <a:t>Krishi Vigyan Kendras (KVKs)</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Agricultural extension, training &amp; technology transfer</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12"/>
                  </a:ext>
                </a:extLst>
              </a:tr>
              <a:tr h="343258">
                <a:tc>
                  <a:txBody>
                    <a:bodyPr/>
                    <a:lstStyle/>
                    <a:p>
                      <a:pPr marL="0" indent="0" algn="l">
                        <a:buNone/>
                      </a:pPr>
                      <a:r>
                        <a:rPr lang="en-US" sz="1600" b="1" dirty="0">
                          <a:solidFill>
                            <a:schemeClr val="tx1"/>
                          </a:solidFill>
                        </a:rPr>
                        <a:t>RSRLM / GLPC (State Rural Livelihood Missions)</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SHG mobilisation, federation-building, livelihoods</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13"/>
                  </a:ext>
                </a:extLst>
              </a:tr>
              <a:tr h="343258">
                <a:tc>
                  <a:txBody>
                    <a:bodyPr/>
                    <a:lstStyle/>
                    <a:p>
                      <a:pPr marL="0" indent="0" algn="l">
                        <a:buNone/>
                      </a:pPr>
                      <a:r>
                        <a:rPr lang="en-US" sz="1600" b="1" dirty="0">
                          <a:solidFill>
                            <a:schemeClr val="tx1"/>
                          </a:solidFill>
                        </a:rPr>
                        <a:t>SHGs &amp; Federations</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Savings, credit and livelihood diversification at village level</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14"/>
                  </a:ext>
                </a:extLst>
              </a:tr>
              <a:tr h="343258">
                <a:tc>
                  <a:txBody>
                    <a:bodyPr/>
                    <a:lstStyle/>
                    <a:p>
                      <a:pPr marL="0" indent="0" algn="l">
                        <a:buNone/>
                      </a:pPr>
                      <a:r>
                        <a:rPr lang="en-US" sz="1600" b="1" dirty="0">
                          <a:solidFill>
                            <a:schemeClr val="tx1"/>
                          </a:solidFill>
                        </a:rPr>
                        <a:t>JFM Committees / Pani Samitis / BMCs</a:t>
                      </a:r>
                      <a:endParaRPr lang="en-US" sz="1600" dirty="0">
                        <a:solidFill>
                          <a:schemeClr val="tx1"/>
                        </a:solidFill>
                        <a:latin typeface="Calibri" charset="0"/>
                        <a:ea typeface="Calibri" charset="0"/>
                        <a:cs typeface="Calibri" charset="0"/>
                      </a:endParaRPr>
                    </a:p>
                  </a:txBody>
                  <a:tcPr marL="109728" marR="109728" marT="54864" marB="54864" anchor="ctr"/>
                </a:tc>
                <a:tc>
                  <a:txBody>
                    <a:bodyPr/>
                    <a:lstStyle/>
                    <a:p>
                      <a:pPr marL="0" indent="0" algn="l">
                        <a:buNone/>
                      </a:pPr>
                      <a:r>
                        <a:rPr lang="en-US" sz="1600" dirty="0">
                          <a:solidFill>
                            <a:schemeClr val="tx1"/>
                          </a:solidFill>
                        </a:rPr>
                        <a:t>Community-level forest, water and biodiversity management</a:t>
                      </a:r>
                      <a:endParaRPr lang="en-US" sz="1600" dirty="0">
                        <a:solidFill>
                          <a:schemeClr val="tx1"/>
                        </a:solidFill>
                        <a:latin typeface="Calibri" charset="0"/>
                        <a:ea typeface="Calibri" charset="0"/>
                        <a:cs typeface="Calibri" charset="0"/>
                      </a:endParaRPr>
                    </a:p>
                  </a:txBody>
                  <a:tcPr marL="109728" marR="109728" marT="54864" marB="54864" anchor="ctr"/>
                </a:tc>
                <a:extLst>
                  <a:ext uri="{0D108BD9-81ED-4DB2-BD59-A6C34878D82A}">
                    <a16:rowId xmlns:a16="http://schemas.microsoft.com/office/drawing/2014/main" val="10015"/>
                  </a:ext>
                </a:extLst>
              </a:tr>
              <a:tr h="573779">
                <a:tc>
                  <a:txBody>
                    <a:bodyPr/>
                    <a:lstStyle/>
                    <a:p>
                      <a:pPr marL="0" indent="0" algn="l">
                        <a:buNone/>
                      </a:pPr>
                      <a:r>
                        <a:rPr lang="en-US" sz="1600" b="1" dirty="0">
                          <a:solidFill>
                            <a:schemeClr val="tx1"/>
                          </a:solidFill>
                        </a:rPr>
                        <a:t>NGOs / CBOs / CSOs/On going Projects </a:t>
                      </a:r>
                      <a:endParaRPr lang="en-US" sz="1600" dirty="0">
                        <a:solidFill>
                          <a:schemeClr val="tx1"/>
                        </a:solidFill>
                        <a:latin typeface="Calibri" charset="0"/>
                        <a:ea typeface="Calibri" charset="0"/>
                        <a:cs typeface="Calibri" charset="0"/>
                      </a:endParaRPr>
                    </a:p>
                  </a:txBody>
                  <a:tcPr marL="109728" marR="109728" marT="54864" marB="54864"/>
                </a:tc>
                <a:tc>
                  <a:txBody>
                    <a:bodyPr/>
                    <a:lstStyle/>
                    <a:p>
                      <a:r>
                        <a:rPr lang="en-IN" sz="1600" b="0" dirty="0">
                          <a:solidFill>
                            <a:schemeClr val="tx1"/>
                          </a:solidFill>
                        </a:rPr>
                        <a:t>Partner with ongoing restoration initiatives and CSR programmes, such as RECAP4NDC and the Lupin Foundation, to support on-ground implementation of SGP interventions.</a:t>
                      </a:r>
                      <a:endParaRPr lang="en-US" sz="16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16"/>
                  </a:ext>
                </a:extLst>
              </a:tr>
            </a:tbl>
          </a:graphicData>
        </a:graphic>
      </p:graphicFrame>
      <p:grpSp>
        <p:nvGrpSpPr>
          <p:cNvPr id="5" name="Group 4">
            <a:extLst>
              <a:ext uri="{FF2B5EF4-FFF2-40B4-BE49-F238E27FC236}">
                <a16:creationId xmlns:a16="http://schemas.microsoft.com/office/drawing/2014/main" id="{D5529637-4699-5E4F-CC17-E1265D0AE276}"/>
              </a:ext>
            </a:extLst>
          </p:cNvPr>
          <p:cNvGrpSpPr/>
          <p:nvPr/>
        </p:nvGrpSpPr>
        <p:grpSpPr>
          <a:xfrm>
            <a:off x="350323" y="-234983"/>
            <a:ext cx="14254677" cy="1640100"/>
            <a:chOff x="227596" y="-134930"/>
            <a:chExt cx="14254677" cy="1640100"/>
          </a:xfrm>
        </p:grpSpPr>
        <p:pic>
          <p:nvPicPr>
            <p:cNvPr id="7" name="Picture 6">
              <a:extLst>
                <a:ext uri="{FF2B5EF4-FFF2-40B4-BE49-F238E27FC236}">
                  <a16:creationId xmlns:a16="http://schemas.microsoft.com/office/drawing/2014/main" id="{B6724A2B-01A1-C797-6D2A-1BAF9163FEA8}"/>
                </a:ext>
              </a:extLst>
            </p:cNvPr>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9" name="Group 8">
              <a:extLst>
                <a:ext uri="{FF2B5EF4-FFF2-40B4-BE49-F238E27FC236}">
                  <a16:creationId xmlns:a16="http://schemas.microsoft.com/office/drawing/2014/main" id="{A24D261D-CE11-23DD-D8A5-5AD242BD442A}"/>
                </a:ext>
              </a:extLst>
            </p:cNvPr>
            <p:cNvGrpSpPr/>
            <p:nvPr/>
          </p:nvGrpSpPr>
          <p:grpSpPr>
            <a:xfrm>
              <a:off x="6077754" y="-28752"/>
              <a:ext cx="2531856" cy="1334075"/>
              <a:chOff x="8006213" y="153214"/>
              <a:chExt cx="3466189" cy="2168939"/>
            </a:xfrm>
          </p:grpSpPr>
          <p:pic>
            <p:nvPicPr>
              <p:cNvPr id="13" name="Picture 4">
                <a:extLst>
                  <a:ext uri="{FF2B5EF4-FFF2-40B4-BE49-F238E27FC236}">
                    <a16:creationId xmlns:a16="http://schemas.microsoft.com/office/drawing/2014/main" id="{0404B953-1535-6AA7-680C-E016B13A60C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E5D69F29-A169-96ED-BC97-9C05E3365E13}"/>
                  </a:ext>
                </a:extLst>
              </p:cNvPr>
              <p:cNvPicPr>
                <a:picLocks noChangeAspect="1"/>
              </p:cNvPicPr>
              <p:nvPr/>
            </p:nvPicPr>
            <p:blipFill>
              <a:blip r:embed="rId6"/>
              <a:stretch>
                <a:fillRect/>
              </a:stretch>
            </p:blipFill>
            <p:spPr>
              <a:xfrm>
                <a:off x="9601200" y="315139"/>
                <a:ext cx="1871202" cy="1933575"/>
              </a:xfrm>
              <a:prstGeom prst="rect">
                <a:avLst/>
              </a:prstGeom>
            </p:spPr>
          </p:pic>
        </p:grpSp>
        <p:pic>
          <p:nvPicPr>
            <p:cNvPr id="11" name="Picture 10" descr="A blue and white logo with white text&#10;&#10;Description automatically generated">
              <a:extLst>
                <a:ext uri="{FF2B5EF4-FFF2-40B4-BE49-F238E27FC236}">
                  <a16:creationId xmlns:a16="http://schemas.microsoft.com/office/drawing/2014/main" id="{BF6FC055-D929-CD0C-23AF-8D29B5F3CB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sp>
        <p:nvSpPr>
          <p:cNvPr id="21" name="Text 0">
            <a:extLst>
              <a:ext uri="{FF2B5EF4-FFF2-40B4-BE49-F238E27FC236}">
                <a16:creationId xmlns:a16="http://schemas.microsoft.com/office/drawing/2014/main" id="{CCD9D3EB-3778-4B83-1DCD-2E2F29989A94}"/>
              </a:ext>
            </a:extLst>
          </p:cNvPr>
          <p:cNvSpPr/>
          <p:nvPr/>
        </p:nvSpPr>
        <p:spPr>
          <a:xfrm>
            <a:off x="739621" y="1168223"/>
            <a:ext cx="13748918" cy="460858"/>
          </a:xfrm>
          <a:prstGeom prst="rect">
            <a:avLst/>
          </a:prstGeom>
          <a:solidFill>
            <a:schemeClr val="accent6">
              <a:lumMod val="60000"/>
              <a:lumOff val="40000"/>
            </a:schemeClr>
          </a:solidFill>
          <a:ln/>
        </p:spPr>
        <p:txBody>
          <a:bodyPr wrap="square" rtlCol="0" anchor="t"/>
          <a:lstStyle/>
          <a:p>
            <a:r>
              <a:rPr lang="en-US" sz="2800" b="1" dirty="0">
                <a:solidFill>
                  <a:srgbClr val="1B4332"/>
                </a:solidFill>
                <a:latin typeface="Calibri" pitchFamily="34" charset="0"/>
                <a:ea typeface="Calibri" pitchFamily="34" charset="-122"/>
                <a:cs typeface="Calibri" pitchFamily="34" charset="-120"/>
              </a:rPr>
              <a:t>Important Stakeholders for Effective Landscape Governance</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05274B-336D-BDA2-745D-1560C484B0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0693" y="1505170"/>
            <a:ext cx="3667611" cy="3056343"/>
          </a:xfrm>
          <a:prstGeom prst="rect">
            <a:avLst/>
          </a:prstGeom>
        </p:spPr>
      </p:pic>
      <p:pic>
        <p:nvPicPr>
          <p:cNvPr id="9" name="Picture 8">
            <a:extLst>
              <a:ext uri="{FF2B5EF4-FFF2-40B4-BE49-F238E27FC236}">
                <a16:creationId xmlns:a16="http://schemas.microsoft.com/office/drawing/2014/main" id="{BA4C5FF4-C7E7-1943-2454-CA83959970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78" y="4561513"/>
            <a:ext cx="4385237" cy="2636363"/>
          </a:xfrm>
          <a:prstGeom prst="rect">
            <a:avLst/>
          </a:prstGeom>
        </p:spPr>
      </p:pic>
      <p:pic>
        <p:nvPicPr>
          <p:cNvPr id="11" name="Picture 10">
            <a:extLst>
              <a:ext uri="{FF2B5EF4-FFF2-40B4-BE49-F238E27FC236}">
                <a16:creationId xmlns:a16="http://schemas.microsoft.com/office/drawing/2014/main" id="{5953CD92-79B8-3D20-9644-7C67BDBE8C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7477" y="4617749"/>
            <a:ext cx="4746852" cy="2636362"/>
          </a:xfrm>
          <a:prstGeom prst="rect">
            <a:avLst/>
          </a:prstGeom>
        </p:spPr>
      </p:pic>
      <p:grpSp>
        <p:nvGrpSpPr>
          <p:cNvPr id="2" name="Group 1">
            <a:extLst>
              <a:ext uri="{FF2B5EF4-FFF2-40B4-BE49-F238E27FC236}">
                <a16:creationId xmlns:a16="http://schemas.microsoft.com/office/drawing/2014/main" id="{5BADF7D8-BBA6-19D8-E710-A374D4F02510}"/>
              </a:ext>
            </a:extLst>
          </p:cNvPr>
          <p:cNvGrpSpPr/>
          <p:nvPr/>
        </p:nvGrpSpPr>
        <p:grpSpPr>
          <a:xfrm>
            <a:off x="227596" y="-134930"/>
            <a:ext cx="14254677" cy="1640100"/>
            <a:chOff x="227596" y="-134930"/>
            <a:chExt cx="14254677" cy="1640100"/>
          </a:xfrm>
        </p:grpSpPr>
        <p:pic>
          <p:nvPicPr>
            <p:cNvPr id="5" name="Picture 4">
              <a:extLst>
                <a:ext uri="{FF2B5EF4-FFF2-40B4-BE49-F238E27FC236}">
                  <a16:creationId xmlns:a16="http://schemas.microsoft.com/office/drawing/2014/main" id="{B0C1373D-C5CA-3652-4339-8CA2921BD662}"/>
                </a:ext>
              </a:extLst>
            </p:cNvPr>
            <p:cNvPicPr>
              <a:picLocks noChangeAspect="1"/>
            </p:cNvPicPr>
            <p:nvPr/>
          </p:nvPicPr>
          <p:blipFill rotWithShape="1">
            <a:blip r:embed="rId5" cstate="print">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8" name="Group 7">
              <a:extLst>
                <a:ext uri="{FF2B5EF4-FFF2-40B4-BE49-F238E27FC236}">
                  <a16:creationId xmlns:a16="http://schemas.microsoft.com/office/drawing/2014/main" id="{EC1AF335-11D9-0FFE-F457-C1F765F55F43}"/>
                </a:ext>
              </a:extLst>
            </p:cNvPr>
            <p:cNvGrpSpPr/>
            <p:nvPr/>
          </p:nvGrpSpPr>
          <p:grpSpPr>
            <a:xfrm>
              <a:off x="6077754" y="-28752"/>
              <a:ext cx="2531856" cy="1334075"/>
              <a:chOff x="8006213" y="153214"/>
              <a:chExt cx="3466189" cy="2168939"/>
            </a:xfrm>
          </p:grpSpPr>
          <p:pic>
            <p:nvPicPr>
              <p:cNvPr id="14" name="Picture 4">
                <a:extLst>
                  <a:ext uri="{FF2B5EF4-FFF2-40B4-BE49-F238E27FC236}">
                    <a16:creationId xmlns:a16="http://schemas.microsoft.com/office/drawing/2014/main" id="{CB812A08-C39D-79FC-0BD6-7394D2262C1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4AA36F15-81F4-8F69-A261-85719F0A95E0}"/>
                  </a:ext>
                </a:extLst>
              </p:cNvPr>
              <p:cNvPicPr>
                <a:picLocks noChangeAspect="1"/>
              </p:cNvPicPr>
              <p:nvPr/>
            </p:nvPicPr>
            <p:blipFill>
              <a:blip r:embed="rId8"/>
              <a:stretch>
                <a:fillRect/>
              </a:stretch>
            </p:blipFill>
            <p:spPr>
              <a:xfrm>
                <a:off x="9601200" y="315139"/>
                <a:ext cx="1871202" cy="1933575"/>
              </a:xfrm>
              <a:prstGeom prst="rect">
                <a:avLst/>
              </a:prstGeom>
            </p:spPr>
          </p:pic>
        </p:grpSp>
        <p:pic>
          <p:nvPicPr>
            <p:cNvPr id="12" name="Picture 11" descr="A blue and white logo with white text&#10;&#10;Description automatically generated">
              <a:extLst>
                <a:ext uri="{FF2B5EF4-FFF2-40B4-BE49-F238E27FC236}">
                  <a16:creationId xmlns:a16="http://schemas.microsoft.com/office/drawing/2014/main" id="{811266DE-E79B-DD70-DDC5-C7E3965BB55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grpSp>
        <p:nvGrpSpPr>
          <p:cNvPr id="18" name="Group 17">
            <a:extLst>
              <a:ext uri="{FF2B5EF4-FFF2-40B4-BE49-F238E27FC236}">
                <a16:creationId xmlns:a16="http://schemas.microsoft.com/office/drawing/2014/main" id="{57294630-451E-86A3-8A56-70DC1491FDCE}"/>
              </a:ext>
            </a:extLst>
          </p:cNvPr>
          <p:cNvGrpSpPr/>
          <p:nvPr/>
        </p:nvGrpSpPr>
        <p:grpSpPr>
          <a:xfrm>
            <a:off x="0" y="7607980"/>
            <a:ext cx="14630400" cy="577096"/>
            <a:chOff x="0" y="7607980"/>
            <a:chExt cx="14630400" cy="577096"/>
          </a:xfrm>
        </p:grpSpPr>
        <p:pic>
          <p:nvPicPr>
            <p:cNvPr id="19" name="Google Shape;72;p14">
              <a:extLst>
                <a:ext uri="{FF2B5EF4-FFF2-40B4-BE49-F238E27FC236}">
                  <a16:creationId xmlns:a16="http://schemas.microsoft.com/office/drawing/2014/main" id="{D273F4D6-05B7-58E9-B115-17CD75CB6431}"/>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177" y="7639050"/>
              <a:ext cx="5947577" cy="54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73;p14">
              <a:extLst>
                <a:ext uri="{FF2B5EF4-FFF2-40B4-BE49-F238E27FC236}">
                  <a16:creationId xmlns:a16="http://schemas.microsoft.com/office/drawing/2014/main" id="{C7527A4E-B385-4145-D53A-8A45962E28AB}"/>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130663" y="7645138"/>
              <a:ext cx="1082367" cy="49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Google Shape;77;p14">
              <a:extLst>
                <a:ext uri="{FF2B5EF4-FFF2-40B4-BE49-F238E27FC236}">
                  <a16:creationId xmlns:a16="http://schemas.microsoft.com/office/drawing/2014/main" id="{8CC629E4-3765-0C9E-DE62-F4BEC665B666}"/>
                </a:ext>
              </a:extLst>
            </p:cNvPr>
            <p:cNvCxnSpPr>
              <a:cxnSpLocks noChangeShapeType="1"/>
            </p:cNvCxnSpPr>
            <p:nvPr/>
          </p:nvCxnSpPr>
          <p:spPr bwMode="auto">
            <a:xfrm>
              <a:off x="0" y="7607980"/>
              <a:ext cx="14630400"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pSp>
      <p:sp>
        <p:nvSpPr>
          <p:cNvPr id="22" name="Rectangle 21">
            <a:extLst>
              <a:ext uri="{FF2B5EF4-FFF2-40B4-BE49-F238E27FC236}">
                <a16:creationId xmlns:a16="http://schemas.microsoft.com/office/drawing/2014/main" id="{0C0AE327-DA47-C593-C1B8-AB1D75B65BCE}"/>
              </a:ext>
            </a:extLst>
          </p:cNvPr>
          <p:cNvSpPr/>
          <p:nvPr/>
        </p:nvSpPr>
        <p:spPr>
          <a:xfrm>
            <a:off x="2562777" y="5156419"/>
            <a:ext cx="9078126" cy="1446550"/>
          </a:xfrm>
          <a:prstGeom prst="rect">
            <a:avLst/>
          </a:prstGeom>
          <a:noFill/>
        </p:spPr>
        <p:txBody>
          <a:bodyPr wrap="square" lIns="91440" tIns="45720" rIns="91440" bIns="45720">
            <a:spAutoFit/>
          </a:bodyPr>
          <a:lstStyle/>
          <a:p>
            <a:pPr algn="ctr"/>
            <a:r>
              <a:rPr lang="en-US" sz="8800" b="1" cap="none" spc="0" dirty="0">
                <a:ln w="12700">
                  <a:solidFill>
                    <a:schemeClr val="accent3">
                      <a:lumMod val="50000"/>
                    </a:schemeClr>
                  </a:solidFill>
                  <a:prstDash val="solid"/>
                </a:ln>
                <a:solidFill>
                  <a:schemeClr val="accent6">
                    <a:lumMod val="75000"/>
                  </a:schemeClr>
                </a:solidFill>
                <a:effectLst>
                  <a:innerShdw blurRad="177800">
                    <a:schemeClr val="accent3">
                      <a:lumMod val="50000"/>
                    </a:schemeClr>
                  </a:innerShdw>
                </a:effectLst>
                <a:latin typeface="Palace Script MT" panose="030303020206070C0B05" pitchFamily="66" charset="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77830" y="1399763"/>
            <a:ext cx="13748918" cy="460858"/>
          </a:xfrm>
          <a:prstGeom prst="rect">
            <a:avLst/>
          </a:prstGeom>
          <a:solidFill>
            <a:schemeClr val="accent6">
              <a:lumMod val="60000"/>
              <a:lumOff val="40000"/>
            </a:schemeClr>
          </a:solidFill>
          <a:ln/>
        </p:spPr>
        <p:txBody>
          <a:bodyPr wrap="square" rtlCol="0" anchor="ctr"/>
          <a:lstStyle/>
          <a:p>
            <a:pPr algn="ctr"/>
            <a:r>
              <a:rPr lang="en-US" sz="2800" b="1" dirty="0">
                <a:solidFill>
                  <a:srgbClr val="1B4332"/>
                </a:solidFill>
                <a:latin typeface="Calibri" pitchFamily="34" charset="0"/>
                <a:ea typeface="Calibri" pitchFamily="34" charset="-122"/>
                <a:cs typeface="Calibri" pitchFamily="34" charset="-120"/>
              </a:rPr>
              <a:t>Presentation Overview &amp; Contents</a:t>
            </a:r>
            <a:endParaRPr lang="en-US" sz="2800" dirty="0"/>
          </a:p>
        </p:txBody>
      </p:sp>
      <p:sp>
        <p:nvSpPr>
          <p:cNvPr id="90" name="Subtitle 0"/>
          <p:cNvSpPr/>
          <p:nvPr/>
        </p:nvSpPr>
        <p:spPr>
          <a:xfrm>
            <a:off x="377830" y="1939716"/>
            <a:ext cx="13748918" cy="411480"/>
          </a:xfrm>
          <a:prstGeom prst="rect">
            <a:avLst/>
          </a:prstGeom>
          <a:noFill/>
          <a:ln/>
        </p:spPr>
        <p:txBody>
          <a:bodyPr wrap="square" rtlCol="0" anchor="ctr"/>
          <a:lstStyle/>
          <a:p>
            <a:r>
              <a:rPr lang="en-US" i="1" dirty="0">
                <a:solidFill>
                  <a:srgbClr val="5B6B57"/>
                </a:solidFill>
                <a:latin typeface="Calibri" pitchFamily="34" charset="0"/>
              </a:rPr>
              <a:t>Landscape strategy for building social, economic and ecological resilience in the Aravalli Landscape (GEF-SGP OP-8 Cycle)</a:t>
            </a:r>
            <a:endParaRPr lang="en-US" i="1" dirty="0"/>
          </a:p>
        </p:txBody>
      </p:sp>
      <p:sp>
        <p:nvSpPr>
          <p:cNvPr id="3" name="Text 1"/>
          <p:cNvSpPr/>
          <p:nvPr/>
        </p:nvSpPr>
        <p:spPr>
          <a:xfrm>
            <a:off x="438912" y="724205"/>
            <a:ext cx="13748918" cy="329184"/>
          </a:xfrm>
          <a:prstGeom prst="rect">
            <a:avLst/>
          </a:prstGeom>
          <a:noFill/>
          <a:ln/>
        </p:spPr>
        <p:txBody>
          <a:bodyPr wrap="square" rtlCol="0" anchor="ctr"/>
          <a:lstStyle/>
          <a:p>
            <a:endParaRPr lang="en-US" sz="1380" dirty="0"/>
          </a:p>
        </p:txBody>
      </p:sp>
      <p:graphicFrame>
        <p:nvGraphicFramePr>
          <p:cNvPr id="4" name="Table 0"/>
          <p:cNvGraphicFramePr>
            <a:graphicFrameLocks noGrp="1"/>
          </p:cNvGraphicFramePr>
          <p:nvPr>
            <p:extLst>
              <p:ext uri="{D42A27DB-BD31-4B8C-83A1-F6EECF244321}">
                <p14:modId xmlns:p14="http://schemas.microsoft.com/office/powerpoint/2010/main" val="4145837384"/>
              </p:ext>
            </p:extLst>
          </p:nvPr>
        </p:nvGraphicFramePr>
        <p:xfrm>
          <a:off x="958553" y="2509135"/>
          <a:ext cx="13229277" cy="4971845"/>
        </p:xfrm>
        <a:graphic>
          <a:graphicData uri="http://schemas.openxmlformats.org/drawingml/2006/table">
            <a:tbl>
              <a:tblPr>
                <a:tableStyleId>{16D9F66E-5EB9-4882-86FB-DCBF35E3C3E4}</a:tableStyleId>
              </a:tblPr>
              <a:tblGrid>
                <a:gridCol w="4729187">
                  <a:extLst>
                    <a:ext uri="{9D8B030D-6E8A-4147-A177-3AD203B41FA5}">
                      <a16:colId xmlns:a16="http://schemas.microsoft.com/office/drawing/2014/main" val="20000"/>
                    </a:ext>
                  </a:extLst>
                </a:gridCol>
                <a:gridCol w="8500090">
                  <a:extLst>
                    <a:ext uri="{9D8B030D-6E8A-4147-A177-3AD203B41FA5}">
                      <a16:colId xmlns:a16="http://schemas.microsoft.com/office/drawing/2014/main" val="20001"/>
                    </a:ext>
                  </a:extLst>
                </a:gridCol>
              </a:tblGrid>
              <a:tr h="425873">
                <a:tc>
                  <a:txBody>
                    <a:bodyPr/>
                    <a:lstStyle/>
                    <a:p>
                      <a:pPr marL="0" indent="0" algn="ctr">
                        <a:buNone/>
                      </a:pPr>
                      <a:r>
                        <a:rPr lang="en-US" sz="2000" b="1" dirty="0">
                          <a:solidFill>
                            <a:schemeClr val="tx1"/>
                          </a:solidFill>
                        </a:rPr>
                        <a:t>Section</a:t>
                      </a:r>
                      <a:endParaRPr lang="en-US" sz="2000" dirty="0">
                        <a:solidFill>
                          <a:schemeClr val="tx1"/>
                        </a:solidFill>
                        <a:latin typeface="Calibri" charset="0"/>
                        <a:ea typeface="Calibri" charset="0"/>
                        <a:cs typeface="Calibri" charset="0"/>
                      </a:endParaRPr>
                    </a:p>
                  </a:txBody>
                  <a:tcPr marL="109728" marR="109728" marT="54864" marB="54864"/>
                </a:tc>
                <a:tc>
                  <a:txBody>
                    <a:bodyPr/>
                    <a:lstStyle/>
                    <a:p>
                      <a:pPr marL="0" indent="0" algn="ctr">
                        <a:buNone/>
                      </a:pPr>
                      <a:r>
                        <a:rPr lang="en-US" sz="2000" b="1" dirty="0">
                          <a:solidFill>
                            <a:schemeClr val="tx1"/>
                          </a:solidFill>
                        </a:rPr>
                        <a:t>What This Presentation Covers</a:t>
                      </a:r>
                      <a:endParaRPr lang="en-US" sz="20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0"/>
                  </a:ext>
                </a:extLst>
              </a:tr>
              <a:tr h="479178">
                <a:tc>
                  <a:txBody>
                    <a:bodyPr/>
                    <a:lstStyle/>
                    <a:p>
                      <a:pPr marL="0" indent="0" algn="l">
                        <a:buFont typeface="+mj-lt"/>
                        <a:buNone/>
                      </a:pPr>
                      <a:r>
                        <a:rPr lang="en-IN" b="1" dirty="0">
                          <a:solidFill>
                            <a:schemeClr val="tx1"/>
                          </a:solidFill>
                        </a:rPr>
                        <a:t>1. Priority Landscape Selection and Rationale</a:t>
                      </a:r>
                      <a:r>
                        <a:rPr lang="en-IN" dirty="0">
                          <a:solidFill>
                            <a:schemeClr val="tx1"/>
                          </a:solidFill>
                        </a:rPr>
                        <a:t> </a:t>
                      </a:r>
                      <a:endParaRPr lang="en-US" sz="1800" b="1"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Why the Aravalli landscape was chosen for the OP-8 cycle</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1"/>
                  </a:ext>
                </a:extLst>
              </a:tr>
              <a:tr h="459718">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800" b="1" dirty="0">
                          <a:solidFill>
                            <a:schemeClr val="tx1"/>
                          </a:solidFill>
                        </a:rPr>
                        <a:t>2. </a:t>
                      </a:r>
                      <a:r>
                        <a:rPr lang="en-IN" sz="1800" b="1" dirty="0">
                          <a:solidFill>
                            <a:schemeClr val="tx1"/>
                          </a:solidFill>
                        </a:rPr>
                        <a:t>Introduction to the Aravalli Landscape  </a:t>
                      </a:r>
                      <a:endParaRPr lang="en-US" sz="1800" b="1"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IN" sz="1800" dirty="0">
                          <a:solidFill>
                            <a:schemeClr val="tx1"/>
                          </a:solidFill>
                        </a:rPr>
                        <a:t>Introduction to the Aravalli Landscape and Districts</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2"/>
                  </a:ext>
                </a:extLst>
              </a:tr>
              <a:tr h="327188">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800" b="1" dirty="0">
                          <a:solidFill>
                            <a:schemeClr val="tx1"/>
                          </a:solidFill>
                        </a:rPr>
                        <a:t>3. Approach and Methodology for District Prioritization</a:t>
                      </a:r>
                      <a:endParaRPr lang="en-US" sz="1800" b="1" dirty="0">
                        <a:solidFill>
                          <a:schemeClr val="tx1"/>
                        </a:solidFill>
                        <a:latin typeface="Calibri" charset="0"/>
                        <a:ea typeface="Calibri" charset="0"/>
                        <a:cs typeface="Calibri" charset="0"/>
                      </a:endParaRPr>
                    </a:p>
                  </a:txBody>
                  <a:tcPr marL="109728" marR="109728" marT="54864" marB="5486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Details of the approach adopted for </a:t>
                      </a:r>
                      <a:r>
                        <a:rPr lang="en-US" sz="1800" b="0" dirty="0">
                          <a:solidFill>
                            <a:schemeClr val="tx1"/>
                          </a:solidFill>
                        </a:rPr>
                        <a:t>Prioritization</a:t>
                      </a:r>
                    </a:p>
                    <a:p>
                      <a:pPr marL="0" indent="0" algn="l">
                        <a:buNone/>
                      </a:pP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3"/>
                  </a:ext>
                </a:extLst>
              </a:tr>
              <a:tr h="493544">
                <a:tc>
                  <a:txBody>
                    <a:bodyPr/>
                    <a:lstStyle/>
                    <a:p>
                      <a:pPr marL="0" indent="0" algn="l">
                        <a:buFont typeface="+mj-lt"/>
                        <a:buNone/>
                      </a:pPr>
                      <a:r>
                        <a:rPr lang="en-US" sz="1800" b="1" dirty="0">
                          <a:solidFill>
                            <a:schemeClr val="tx1"/>
                          </a:solidFill>
                        </a:rPr>
                        <a:t>4. Key parameters and priority district</a:t>
                      </a:r>
                      <a:endParaRPr lang="en-US" sz="1800" b="1" dirty="0">
                        <a:solidFill>
                          <a:schemeClr val="tx1"/>
                        </a:solidFill>
                        <a:latin typeface="Calibri" charset="0"/>
                        <a:ea typeface="Calibri" charset="0"/>
                        <a:cs typeface="Calibri" charset="0"/>
                      </a:endParaRPr>
                    </a:p>
                  </a:txBody>
                  <a:tcPr marL="109728" marR="109728" marT="54864" marB="5486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solidFill>
                            <a:schemeClr val="tx1"/>
                          </a:solidFill>
                        </a:rPr>
                        <a:t>16 Key Scoring Parameters and Priority Ranking of Aravalli Districts</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4"/>
                  </a:ext>
                </a:extLst>
              </a:tr>
              <a:tr h="480060">
                <a:tc>
                  <a:txBody>
                    <a:bodyPr/>
                    <a:lstStyle/>
                    <a:p>
                      <a:pPr marL="0" indent="0" algn="l">
                        <a:buFont typeface="+mj-lt"/>
                        <a:buNone/>
                      </a:pPr>
                      <a:r>
                        <a:rPr lang="en-US" sz="1800" b="1" dirty="0">
                          <a:solidFill>
                            <a:schemeClr val="tx1"/>
                          </a:solidFill>
                        </a:rPr>
                        <a:t>5. Situation Analysis</a:t>
                      </a:r>
                      <a:endParaRPr lang="en-US" sz="1800" b="1"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IN" sz="1800" dirty="0">
                          <a:solidFill>
                            <a:schemeClr val="tx1"/>
                          </a:solidFill>
                        </a:rPr>
                        <a:t>Identification of Key Threats and Investment Opportunities in the Aravalli Landscape</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5"/>
                  </a:ext>
                </a:extLst>
              </a:tr>
              <a:tr h="649456">
                <a:tc>
                  <a:txBody>
                    <a:bodyPr/>
                    <a:lstStyle/>
                    <a:p>
                      <a:pPr marL="0" indent="0" algn="l">
                        <a:buFont typeface="+mj-lt"/>
                        <a:buNone/>
                      </a:pPr>
                      <a:r>
                        <a:rPr lang="en-US" sz="1800" b="1" dirty="0">
                          <a:solidFill>
                            <a:schemeClr val="tx1"/>
                          </a:solidFill>
                        </a:rPr>
                        <a:t>6. Priority Intervention Areas</a:t>
                      </a:r>
                      <a:endParaRPr lang="en-US" sz="1800" b="1"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Five thematic strategy areas : ecological restoration, water security, agriculture/livelihoods, mining land restoration, and community institutions </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6"/>
                  </a:ext>
                </a:extLst>
              </a:tr>
              <a:tr h="649456">
                <a:tc>
                  <a:txBody>
                    <a:bodyPr/>
                    <a:lstStyle/>
                    <a:p>
                      <a:pPr marL="0" indent="0" algn="l">
                        <a:buFont typeface="+mj-lt"/>
                        <a:buNone/>
                      </a:pPr>
                      <a:r>
                        <a:rPr lang="en-US" sz="1800" b="1" dirty="0">
                          <a:solidFill>
                            <a:schemeClr val="tx1"/>
                          </a:solidFill>
                        </a:rPr>
                        <a:t>7. Convergence Opportunities &amp; Programmatic Alignment</a:t>
                      </a:r>
                      <a:endParaRPr lang="en-US" sz="1800" b="1"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IN" sz="1800" dirty="0">
                          <a:solidFill>
                            <a:schemeClr val="tx1"/>
                          </a:solidFill>
                        </a:rPr>
                        <a:t>Potential National, Rajasthan, and Gujarat Government Schemes Mapped to SGP Thematic Areas for Convergence</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7"/>
                  </a:ext>
                </a:extLst>
              </a:tr>
              <a:tr h="0">
                <a:tc>
                  <a:txBody>
                    <a:bodyPr/>
                    <a:lstStyle/>
                    <a:p>
                      <a:pPr marL="0" indent="0" algn="l">
                        <a:buFont typeface="+mj-lt"/>
                        <a:buNone/>
                      </a:pPr>
                      <a:r>
                        <a:rPr lang="en-US" sz="1800" b="1" dirty="0">
                          <a:solidFill>
                            <a:schemeClr val="tx1"/>
                          </a:solidFill>
                        </a:rPr>
                        <a:t>8. Important Stakeholders for Landscape Governance</a:t>
                      </a:r>
                      <a:endParaRPr lang="en-US" sz="1800" b="1"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IN" sz="1800" dirty="0">
                          <a:solidFill>
                            <a:schemeClr val="tx1"/>
                          </a:solidFill>
                        </a:rPr>
                        <a:t>Key Stakeholders for Effective Landscape Governance and Implementation</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8"/>
                  </a:ext>
                </a:extLst>
              </a:tr>
            </a:tbl>
          </a:graphicData>
        </a:graphic>
      </p:graphicFrame>
      <p:grpSp>
        <p:nvGrpSpPr>
          <p:cNvPr id="15" name="Group 14">
            <a:extLst>
              <a:ext uri="{FF2B5EF4-FFF2-40B4-BE49-F238E27FC236}">
                <a16:creationId xmlns:a16="http://schemas.microsoft.com/office/drawing/2014/main" id="{AF3BBBAE-AF44-4E53-7E6D-62CCBAE7FCAA}"/>
              </a:ext>
            </a:extLst>
          </p:cNvPr>
          <p:cNvGrpSpPr/>
          <p:nvPr/>
        </p:nvGrpSpPr>
        <p:grpSpPr>
          <a:xfrm>
            <a:off x="227596" y="-134930"/>
            <a:ext cx="14254677" cy="1640100"/>
            <a:chOff x="227596" y="-134930"/>
            <a:chExt cx="14254677" cy="1640100"/>
          </a:xfrm>
        </p:grpSpPr>
        <p:pic>
          <p:nvPicPr>
            <p:cNvPr id="5" name="Picture 4">
              <a:extLst>
                <a:ext uri="{FF2B5EF4-FFF2-40B4-BE49-F238E27FC236}">
                  <a16:creationId xmlns:a16="http://schemas.microsoft.com/office/drawing/2014/main" id="{E0A166BC-38F1-A9E4-F023-DCC3B6680D96}"/>
                </a:ext>
              </a:extLst>
            </p:cNvPr>
            <p:cNvPicPr>
              <a:picLocks noChangeAspect="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7" name="Group 6">
              <a:extLst>
                <a:ext uri="{FF2B5EF4-FFF2-40B4-BE49-F238E27FC236}">
                  <a16:creationId xmlns:a16="http://schemas.microsoft.com/office/drawing/2014/main" id="{08C1EC17-9387-4D5D-E760-48DA523BC33C}"/>
                </a:ext>
              </a:extLst>
            </p:cNvPr>
            <p:cNvGrpSpPr/>
            <p:nvPr/>
          </p:nvGrpSpPr>
          <p:grpSpPr>
            <a:xfrm>
              <a:off x="6077754" y="-28752"/>
              <a:ext cx="2531856" cy="1334075"/>
              <a:chOff x="8006213" y="153214"/>
              <a:chExt cx="3466189" cy="2168939"/>
            </a:xfrm>
          </p:grpSpPr>
          <p:pic>
            <p:nvPicPr>
              <p:cNvPr id="9" name="Picture 4">
                <a:extLst>
                  <a:ext uri="{FF2B5EF4-FFF2-40B4-BE49-F238E27FC236}">
                    <a16:creationId xmlns:a16="http://schemas.microsoft.com/office/drawing/2014/main" id="{65A103D4-4023-7C99-76CE-047798A8E08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C044714-41E4-D123-A0C5-509265EC0521}"/>
                  </a:ext>
                </a:extLst>
              </p:cNvPr>
              <p:cNvPicPr>
                <a:picLocks noChangeAspect="1"/>
              </p:cNvPicPr>
              <p:nvPr/>
            </p:nvPicPr>
            <p:blipFill>
              <a:blip r:embed="rId5"/>
              <a:stretch>
                <a:fillRect/>
              </a:stretch>
            </p:blipFill>
            <p:spPr>
              <a:xfrm>
                <a:off x="9601200" y="315139"/>
                <a:ext cx="1871202" cy="1933575"/>
              </a:xfrm>
              <a:prstGeom prst="rect">
                <a:avLst/>
              </a:prstGeom>
            </p:spPr>
          </p:pic>
        </p:grpSp>
        <p:pic>
          <p:nvPicPr>
            <p:cNvPr id="13" name="Picture 12" descr="A blue and white logo with white text&#10;&#10;Description automatically generated">
              <a:extLst>
                <a:ext uri="{FF2B5EF4-FFF2-40B4-BE49-F238E27FC236}">
                  <a16:creationId xmlns:a16="http://schemas.microsoft.com/office/drawing/2014/main" id="{147EB2B9-8081-6450-20B6-B5291DF89A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grpSp>
        <p:nvGrpSpPr>
          <p:cNvPr id="22" name="Group 21">
            <a:extLst>
              <a:ext uri="{FF2B5EF4-FFF2-40B4-BE49-F238E27FC236}">
                <a16:creationId xmlns:a16="http://schemas.microsoft.com/office/drawing/2014/main" id="{0EB42472-7D90-BC2A-662A-072ECE3475CC}"/>
              </a:ext>
            </a:extLst>
          </p:cNvPr>
          <p:cNvGrpSpPr/>
          <p:nvPr/>
        </p:nvGrpSpPr>
        <p:grpSpPr>
          <a:xfrm>
            <a:off x="0" y="7607980"/>
            <a:ext cx="14630400" cy="577096"/>
            <a:chOff x="0" y="7607980"/>
            <a:chExt cx="14630400" cy="577096"/>
          </a:xfrm>
        </p:grpSpPr>
        <p:pic>
          <p:nvPicPr>
            <p:cNvPr id="17" name="Google Shape;72;p14">
              <a:extLst>
                <a:ext uri="{FF2B5EF4-FFF2-40B4-BE49-F238E27FC236}">
                  <a16:creationId xmlns:a16="http://schemas.microsoft.com/office/drawing/2014/main" id="{3182FDBE-6E45-4441-6AB7-23CCD27E1AFB}"/>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177" y="7639050"/>
              <a:ext cx="5947577" cy="54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73;p14">
              <a:extLst>
                <a:ext uri="{FF2B5EF4-FFF2-40B4-BE49-F238E27FC236}">
                  <a16:creationId xmlns:a16="http://schemas.microsoft.com/office/drawing/2014/main" id="{941A1D75-0D1A-E87B-F5F7-0B24047F5ABB}"/>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30663" y="7645138"/>
              <a:ext cx="1082367" cy="49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Google Shape;77;p14">
              <a:extLst>
                <a:ext uri="{FF2B5EF4-FFF2-40B4-BE49-F238E27FC236}">
                  <a16:creationId xmlns:a16="http://schemas.microsoft.com/office/drawing/2014/main" id="{E77BBC8F-8244-6132-8E90-82F7E0985618}"/>
                </a:ext>
              </a:extLst>
            </p:cNvPr>
            <p:cNvCxnSpPr>
              <a:cxnSpLocks noChangeShapeType="1"/>
            </p:cNvCxnSpPr>
            <p:nvPr/>
          </p:nvCxnSpPr>
          <p:spPr bwMode="auto">
            <a:xfrm>
              <a:off x="0" y="7607980"/>
              <a:ext cx="14630400"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53D1D6EA-14F6-05B7-40FF-DA19F03D372E}"/>
              </a:ext>
            </a:extLst>
          </p:cNvPr>
          <p:cNvSpPr txBox="1"/>
          <p:nvPr/>
        </p:nvSpPr>
        <p:spPr>
          <a:xfrm>
            <a:off x="66000" y="2068243"/>
            <a:ext cx="9203505" cy="5456365"/>
          </a:xfrm>
          <a:prstGeom prst="rect">
            <a:avLst/>
          </a:prstGeom>
          <a:noFill/>
        </p:spPr>
        <p:txBody>
          <a:bodyPr wrap="square">
            <a:spAutoFit/>
          </a:bodyPr>
          <a:lstStyle/>
          <a:p>
            <a:pPr marL="342900" lvl="0" indent="-342900">
              <a:lnSpc>
                <a:spcPts val="2800"/>
              </a:lnSpc>
              <a:buFont typeface="Arial" panose="020B0604020202020204" pitchFamily="34" charset="0"/>
              <a:buChar char="•"/>
            </a:pPr>
            <a:r>
              <a:rPr lang="en-IN" sz="2000" b="1" dirty="0"/>
              <a:t>Acts as a natural barrier against </a:t>
            </a:r>
            <a:r>
              <a:rPr lang="en-IN" sz="2000" dirty="0"/>
              <a:t>the expansion of the Thar Desert, reducing desertification. </a:t>
            </a:r>
          </a:p>
          <a:p>
            <a:pPr marL="342900" lvl="0" indent="-342900">
              <a:lnSpc>
                <a:spcPts val="2800"/>
              </a:lnSpc>
              <a:buFont typeface="Arial" panose="020B0604020202020204" pitchFamily="34" charset="0"/>
              <a:buChar char="•"/>
            </a:pPr>
            <a:r>
              <a:rPr lang="en-IN" sz="2000" b="1" dirty="0"/>
              <a:t>Protects key watersheds and river systems, </a:t>
            </a:r>
            <a:r>
              <a:rPr lang="en-IN" sz="2000" dirty="0"/>
              <a:t>improving water security across the region. </a:t>
            </a:r>
          </a:p>
          <a:p>
            <a:pPr marL="342900" lvl="0" indent="-342900">
              <a:lnSpc>
                <a:spcPts val="2800"/>
              </a:lnSpc>
              <a:buFont typeface="Arial" panose="020B0604020202020204" pitchFamily="34" charset="0"/>
              <a:buChar char="•"/>
            </a:pPr>
            <a:r>
              <a:rPr lang="en-IN" sz="2000" b="1" dirty="0"/>
              <a:t>Enhances groundwater recharge </a:t>
            </a:r>
            <a:r>
              <a:rPr lang="en-IN" sz="2000" dirty="0"/>
              <a:t>to sustain water availability in drought-prone and water-stressed areas. </a:t>
            </a:r>
          </a:p>
          <a:p>
            <a:pPr marL="342900" lvl="0" indent="-342900">
              <a:lnSpc>
                <a:spcPts val="2800"/>
              </a:lnSpc>
              <a:buFont typeface="Arial" panose="020B0604020202020204" pitchFamily="34" charset="0"/>
              <a:buChar char="•"/>
            </a:pPr>
            <a:r>
              <a:rPr lang="en-IN" sz="2000" b="1" dirty="0"/>
              <a:t>Conserves rich biodiversity </a:t>
            </a:r>
            <a:r>
              <a:rPr lang="en-IN" sz="2000" dirty="0"/>
              <a:t>by safeguarding critical habitats and wildlife corridors. </a:t>
            </a:r>
          </a:p>
          <a:p>
            <a:pPr marL="342900" lvl="0" indent="-342900">
              <a:lnSpc>
                <a:spcPts val="2800"/>
              </a:lnSpc>
              <a:buFont typeface="Arial" panose="020B0604020202020204" pitchFamily="34" charset="0"/>
              <a:buChar char="•"/>
            </a:pPr>
            <a:r>
              <a:rPr lang="en-IN" sz="2000" b="1" dirty="0"/>
              <a:t>Builds climate resilience </a:t>
            </a:r>
            <a:r>
              <a:rPr lang="en-IN" sz="2000" dirty="0"/>
              <a:t>by reducing heat stress and dust storms while increasing carbon sequestration. </a:t>
            </a:r>
          </a:p>
          <a:p>
            <a:pPr marL="342900" lvl="0" indent="-342900">
              <a:lnSpc>
                <a:spcPts val="2800"/>
              </a:lnSpc>
              <a:buFont typeface="Arial" panose="020B0604020202020204" pitchFamily="34" charset="0"/>
              <a:buChar char="•"/>
            </a:pPr>
            <a:r>
              <a:rPr lang="en-IN" sz="2000" b="1" dirty="0"/>
              <a:t>Supports sustainable livelihoods </a:t>
            </a:r>
            <a:r>
              <a:rPr lang="en-IN" sz="2000" dirty="0"/>
              <a:t>through improved agriculture, livestock production, and ecosystem services. </a:t>
            </a:r>
          </a:p>
          <a:p>
            <a:pPr marL="342900" lvl="0" indent="-342900">
              <a:lnSpc>
                <a:spcPts val="2800"/>
              </a:lnSpc>
              <a:buFont typeface="Arial" panose="020B0604020202020204" pitchFamily="34" charset="0"/>
              <a:buChar char="•"/>
            </a:pPr>
            <a:r>
              <a:rPr lang="en-IN" sz="2000" b="1" dirty="0"/>
              <a:t>Preserves cultural and natural heritage, </a:t>
            </a:r>
            <a:r>
              <a:rPr lang="en-IN" sz="2000" dirty="0"/>
              <a:t>including sacred groves and historically significant landscapes. </a:t>
            </a:r>
          </a:p>
          <a:p>
            <a:pPr marL="342900" lvl="0" indent="-342900">
              <a:lnSpc>
                <a:spcPts val="2800"/>
              </a:lnSpc>
              <a:buFont typeface="Arial" panose="020B0604020202020204" pitchFamily="34" charset="0"/>
              <a:buChar char="•"/>
            </a:pPr>
            <a:r>
              <a:rPr lang="en-IN" sz="2000" b="1" dirty="0"/>
              <a:t>Promotes long-term ecological sustainability </a:t>
            </a:r>
            <a:r>
              <a:rPr lang="en-IN" sz="2000" dirty="0"/>
              <a:t>for local communities and future generations.</a:t>
            </a:r>
          </a:p>
        </p:txBody>
      </p:sp>
      <p:grpSp>
        <p:nvGrpSpPr>
          <p:cNvPr id="18" name="object 2">
            <a:extLst>
              <a:ext uri="{FF2B5EF4-FFF2-40B4-BE49-F238E27FC236}">
                <a16:creationId xmlns:a16="http://schemas.microsoft.com/office/drawing/2014/main" id="{86D0E3C6-29CE-0F54-D447-3CF3CB1262A0}"/>
              </a:ext>
            </a:extLst>
          </p:cNvPr>
          <p:cNvGrpSpPr/>
          <p:nvPr/>
        </p:nvGrpSpPr>
        <p:grpSpPr>
          <a:xfrm>
            <a:off x="9269505" y="2170139"/>
            <a:ext cx="5013956" cy="4720061"/>
            <a:chOff x="10523239" y="4523422"/>
            <a:chExt cx="8638480" cy="4664779"/>
          </a:xfrm>
        </p:grpSpPr>
        <p:pic>
          <p:nvPicPr>
            <p:cNvPr id="19" name="object 3">
              <a:extLst>
                <a:ext uri="{FF2B5EF4-FFF2-40B4-BE49-F238E27FC236}">
                  <a16:creationId xmlns:a16="http://schemas.microsoft.com/office/drawing/2014/main" id="{119787DC-0D28-5C01-07F0-5C4D60205C15}"/>
                </a:ext>
              </a:extLst>
            </p:cNvPr>
            <p:cNvPicPr/>
            <p:nvPr/>
          </p:nvPicPr>
          <p:blipFill>
            <a:blip r:embed="rId2" cstate="print"/>
            <a:stretch>
              <a:fillRect/>
            </a:stretch>
          </p:blipFill>
          <p:spPr>
            <a:xfrm>
              <a:off x="10523239" y="4523422"/>
              <a:ext cx="8638480" cy="4664779"/>
            </a:xfrm>
            <a:prstGeom prst="rect">
              <a:avLst/>
            </a:prstGeom>
          </p:spPr>
        </p:pic>
        <p:pic>
          <p:nvPicPr>
            <p:cNvPr id="20" name="object 4">
              <a:extLst>
                <a:ext uri="{FF2B5EF4-FFF2-40B4-BE49-F238E27FC236}">
                  <a16:creationId xmlns:a16="http://schemas.microsoft.com/office/drawing/2014/main" id="{B5082332-DB2C-BF1D-00E1-DED2D13CCAC8}"/>
                </a:ext>
              </a:extLst>
            </p:cNvPr>
            <p:cNvPicPr/>
            <p:nvPr/>
          </p:nvPicPr>
          <p:blipFill>
            <a:blip r:embed="rId3" cstate="print"/>
            <a:stretch>
              <a:fillRect/>
            </a:stretch>
          </p:blipFill>
          <p:spPr>
            <a:xfrm>
              <a:off x="10745997" y="4523422"/>
              <a:ext cx="8006840" cy="4664779"/>
            </a:xfrm>
            <a:prstGeom prst="rect">
              <a:avLst/>
            </a:prstGeom>
          </p:spPr>
        </p:pic>
      </p:grpSp>
      <p:sp>
        <p:nvSpPr>
          <p:cNvPr id="2" name="Text 0">
            <a:extLst>
              <a:ext uri="{FF2B5EF4-FFF2-40B4-BE49-F238E27FC236}">
                <a16:creationId xmlns:a16="http://schemas.microsoft.com/office/drawing/2014/main" id="{1D861C06-FFAC-EF28-AE3B-05FDAA1C3F25}"/>
              </a:ext>
            </a:extLst>
          </p:cNvPr>
          <p:cNvSpPr/>
          <p:nvPr/>
        </p:nvSpPr>
        <p:spPr>
          <a:xfrm>
            <a:off x="534543" y="1339397"/>
            <a:ext cx="13748918" cy="460858"/>
          </a:xfrm>
          <a:prstGeom prst="rect">
            <a:avLst/>
          </a:prstGeom>
          <a:solidFill>
            <a:schemeClr val="accent6">
              <a:lumMod val="60000"/>
              <a:lumOff val="40000"/>
            </a:schemeClr>
          </a:solidFill>
          <a:ln/>
        </p:spPr>
        <p:txBody>
          <a:bodyPr wrap="square" rtlCol="0" anchor="ctr"/>
          <a:lstStyle/>
          <a:p>
            <a:pPr algn="ctr"/>
            <a:r>
              <a:rPr lang="en-IN" sz="2800" b="1" dirty="0"/>
              <a:t>Priority Landscape Selection and Rationale</a:t>
            </a:r>
            <a:r>
              <a:rPr lang="en-IN" sz="2800" dirty="0"/>
              <a:t> </a:t>
            </a:r>
            <a:endParaRPr lang="en-US" sz="2800" b="1" dirty="0">
              <a:latin typeface="Calibri" charset="0"/>
              <a:ea typeface="Calibri" charset="0"/>
              <a:cs typeface="Calibri" charset="0"/>
            </a:endParaRPr>
          </a:p>
        </p:txBody>
      </p:sp>
      <p:pic>
        <p:nvPicPr>
          <p:cNvPr id="4" name="Picture 3">
            <a:extLst>
              <a:ext uri="{FF2B5EF4-FFF2-40B4-BE49-F238E27FC236}">
                <a16:creationId xmlns:a16="http://schemas.microsoft.com/office/drawing/2014/main" id="{985DFE56-A764-AC3B-EBBD-6E2B59905F73}"/>
              </a:ext>
            </a:extLst>
          </p:cNvPr>
          <p:cNvPicPr>
            <a:picLocks noChangeAspect="1"/>
          </p:cNvPicPr>
          <p:nvPr/>
        </p:nvPicPr>
        <p:blipFill rotWithShape="1">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6" name="Group 5">
            <a:extLst>
              <a:ext uri="{FF2B5EF4-FFF2-40B4-BE49-F238E27FC236}">
                <a16:creationId xmlns:a16="http://schemas.microsoft.com/office/drawing/2014/main" id="{FB20CFAC-5246-C340-DC3E-F3EB1529C252}"/>
              </a:ext>
            </a:extLst>
          </p:cNvPr>
          <p:cNvGrpSpPr/>
          <p:nvPr/>
        </p:nvGrpSpPr>
        <p:grpSpPr>
          <a:xfrm>
            <a:off x="6077754" y="-28752"/>
            <a:ext cx="2531856" cy="1334075"/>
            <a:chOff x="8006213" y="153214"/>
            <a:chExt cx="3466189" cy="2168939"/>
          </a:xfrm>
        </p:grpSpPr>
        <p:pic>
          <p:nvPicPr>
            <p:cNvPr id="8" name="Picture 4">
              <a:extLst>
                <a:ext uri="{FF2B5EF4-FFF2-40B4-BE49-F238E27FC236}">
                  <a16:creationId xmlns:a16="http://schemas.microsoft.com/office/drawing/2014/main" id="{E44555D8-5E4A-ADE8-29E0-89FBDF3F9A1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97A6DD84-CBFF-5696-5A61-9E2D86722CF7}"/>
                </a:ext>
              </a:extLst>
            </p:cNvPr>
            <p:cNvPicPr>
              <a:picLocks noChangeAspect="1"/>
            </p:cNvPicPr>
            <p:nvPr/>
          </p:nvPicPr>
          <p:blipFill>
            <a:blip r:embed="rId7"/>
            <a:stretch>
              <a:fillRect/>
            </a:stretch>
          </p:blipFill>
          <p:spPr>
            <a:xfrm>
              <a:off x="9601200" y="315139"/>
              <a:ext cx="1871202" cy="1933575"/>
            </a:xfrm>
            <a:prstGeom prst="rect">
              <a:avLst/>
            </a:prstGeom>
          </p:spPr>
        </p:pic>
      </p:grpSp>
      <p:pic>
        <p:nvPicPr>
          <p:cNvPr id="12" name="Picture 11" descr="A blue and white logo with white text&#10;&#10;Description automatically generated">
            <a:extLst>
              <a:ext uri="{FF2B5EF4-FFF2-40B4-BE49-F238E27FC236}">
                <a16:creationId xmlns:a16="http://schemas.microsoft.com/office/drawing/2014/main" id="{56D5352E-7723-26C0-F7D1-D1E1A74C329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nvGrpSpPr>
          <p:cNvPr id="14" name="Group 13">
            <a:extLst>
              <a:ext uri="{FF2B5EF4-FFF2-40B4-BE49-F238E27FC236}">
                <a16:creationId xmlns:a16="http://schemas.microsoft.com/office/drawing/2014/main" id="{60DFA38B-7B1A-9B72-038E-C6CA7942766F}"/>
              </a:ext>
            </a:extLst>
          </p:cNvPr>
          <p:cNvGrpSpPr/>
          <p:nvPr/>
        </p:nvGrpSpPr>
        <p:grpSpPr>
          <a:xfrm>
            <a:off x="0" y="7607980"/>
            <a:ext cx="14630400" cy="577096"/>
            <a:chOff x="0" y="7607980"/>
            <a:chExt cx="14630400" cy="577096"/>
          </a:xfrm>
        </p:grpSpPr>
        <p:pic>
          <p:nvPicPr>
            <p:cNvPr id="16" name="Google Shape;72;p14">
              <a:extLst>
                <a:ext uri="{FF2B5EF4-FFF2-40B4-BE49-F238E27FC236}">
                  <a16:creationId xmlns:a16="http://schemas.microsoft.com/office/drawing/2014/main" id="{AB6119D1-6F04-58A2-EB69-103195B23A30}"/>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177" y="7639050"/>
              <a:ext cx="5947577" cy="54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73;p14">
              <a:extLst>
                <a:ext uri="{FF2B5EF4-FFF2-40B4-BE49-F238E27FC236}">
                  <a16:creationId xmlns:a16="http://schemas.microsoft.com/office/drawing/2014/main" id="{C4CBC975-7D26-EDA2-EC9A-90DD53F2B8E9}"/>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130663" y="7645138"/>
              <a:ext cx="1082367" cy="49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Google Shape;77;p14">
              <a:extLst>
                <a:ext uri="{FF2B5EF4-FFF2-40B4-BE49-F238E27FC236}">
                  <a16:creationId xmlns:a16="http://schemas.microsoft.com/office/drawing/2014/main" id="{C807DA20-8B63-962B-1ED7-0D4ED7DD26D8}"/>
                </a:ext>
              </a:extLst>
            </p:cNvPr>
            <p:cNvCxnSpPr>
              <a:cxnSpLocks noChangeShapeType="1"/>
            </p:cNvCxnSpPr>
            <p:nvPr/>
          </p:nvCxnSpPr>
          <p:spPr bwMode="auto">
            <a:xfrm>
              <a:off x="0" y="7607980"/>
              <a:ext cx="14630400"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3417359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13529462" cy="548640"/>
          </a:xfrm>
          <a:prstGeom prst="rect">
            <a:avLst/>
          </a:prstGeom>
          <a:noFill/>
          <a:ln/>
        </p:spPr>
        <p:txBody>
          <a:bodyPr wrap="square" rtlCol="0" anchor="ctr"/>
          <a:lstStyle/>
          <a:p>
            <a:endParaRPr lang="en-US" sz="2880" dirty="0"/>
          </a:p>
        </p:txBody>
      </p:sp>
      <p:sp>
        <p:nvSpPr>
          <p:cNvPr id="3" name="Text 1"/>
          <p:cNvSpPr/>
          <p:nvPr/>
        </p:nvSpPr>
        <p:spPr>
          <a:xfrm>
            <a:off x="367589" y="954634"/>
            <a:ext cx="13529462" cy="384048"/>
          </a:xfrm>
          <a:prstGeom prst="rect">
            <a:avLst/>
          </a:prstGeom>
          <a:noFill/>
          <a:ln/>
        </p:spPr>
        <p:txBody>
          <a:bodyPr wrap="square" rtlCol="0" anchor="ctr"/>
          <a:lstStyle/>
          <a:p>
            <a:endParaRPr lang="en-US" sz="1560" dirty="0"/>
          </a:p>
        </p:txBody>
      </p:sp>
      <p:sp>
        <p:nvSpPr>
          <p:cNvPr id="6" name="Text 3"/>
          <p:cNvSpPr/>
          <p:nvPr/>
        </p:nvSpPr>
        <p:spPr>
          <a:xfrm>
            <a:off x="7313371" y="1757984"/>
            <a:ext cx="6583680" cy="384048"/>
          </a:xfrm>
          <a:prstGeom prst="rect">
            <a:avLst/>
          </a:prstGeom>
          <a:noFill/>
          <a:ln/>
        </p:spPr>
        <p:txBody>
          <a:bodyPr wrap="square" rtlCol="0" anchor="ctr"/>
          <a:lstStyle/>
          <a:p>
            <a:endParaRPr lang="en-US" sz="1680" dirty="0"/>
          </a:p>
        </p:txBody>
      </p:sp>
      <p:pic>
        <p:nvPicPr>
          <p:cNvPr id="23" name="Picture 22">
            <a:extLst>
              <a:ext uri="{FF2B5EF4-FFF2-40B4-BE49-F238E27FC236}">
                <a16:creationId xmlns:a16="http://schemas.microsoft.com/office/drawing/2014/main" id="{CE2521D5-872E-8BAB-ED1B-FBEBC2AD93C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818" y="1985856"/>
            <a:ext cx="9430907" cy="5479974"/>
          </a:xfrm>
          <a:prstGeom prst="rect">
            <a:avLst/>
          </a:prstGeom>
          <a:noFill/>
          <a:ln>
            <a:noFill/>
          </a:ln>
        </p:spPr>
      </p:pic>
      <p:sp>
        <p:nvSpPr>
          <p:cNvPr id="14" name="TextBox 13">
            <a:extLst>
              <a:ext uri="{FF2B5EF4-FFF2-40B4-BE49-F238E27FC236}">
                <a16:creationId xmlns:a16="http://schemas.microsoft.com/office/drawing/2014/main" id="{A027A740-67A0-22E2-26A0-199DC478CEE3}"/>
              </a:ext>
            </a:extLst>
          </p:cNvPr>
          <p:cNvSpPr txBox="1"/>
          <p:nvPr/>
        </p:nvSpPr>
        <p:spPr>
          <a:xfrm>
            <a:off x="9899282" y="2015454"/>
            <a:ext cx="4577300" cy="5447645"/>
          </a:xfrm>
          <a:prstGeom prst="rect">
            <a:avLst/>
          </a:prstGeom>
          <a:solidFill>
            <a:schemeClr val="accent6">
              <a:lumMod val="40000"/>
              <a:lumOff val="60000"/>
            </a:schemeClr>
          </a:solidFill>
        </p:spPr>
        <p:txBody>
          <a:bodyPr wrap="square">
            <a:spAutoFit/>
          </a:bodyPr>
          <a:lstStyle/>
          <a:p>
            <a:pPr lvl="0"/>
            <a:r>
              <a:rPr lang="en-IN" sz="2400" b="1" dirty="0"/>
              <a:t>Aravalli Landscape Coverage -</a:t>
            </a:r>
          </a:p>
          <a:p>
            <a:pPr lvl="0"/>
            <a:endParaRPr lang="en-IN" sz="2400" b="1" dirty="0"/>
          </a:p>
          <a:p>
            <a:pPr lvl="0"/>
            <a:r>
              <a:rPr lang="en-IN" sz="2000" b="1" dirty="0"/>
              <a:t>Rajasthan (19 districts):</a:t>
            </a:r>
            <a:r>
              <a:rPr lang="en-IN" sz="2000" dirty="0"/>
              <a:t> Ajmer, Alwar, </a:t>
            </a:r>
            <a:r>
              <a:rPr lang="en-IN" sz="2000" dirty="0" err="1"/>
              <a:t>Banswara</a:t>
            </a:r>
            <a:r>
              <a:rPr lang="en-IN" sz="2000" dirty="0"/>
              <a:t>, </a:t>
            </a:r>
            <a:r>
              <a:rPr lang="en-IN" sz="2000" dirty="0" err="1"/>
              <a:t>Bharatpur</a:t>
            </a:r>
            <a:r>
              <a:rPr lang="en-IN" sz="2000" dirty="0"/>
              <a:t>, Bhilwara, Chittorgarh, </a:t>
            </a:r>
            <a:r>
              <a:rPr lang="en-IN" sz="2000" dirty="0" err="1"/>
              <a:t>Dausa</a:t>
            </a:r>
            <a:r>
              <a:rPr lang="en-IN" sz="2000" dirty="0"/>
              <a:t>, Dungarpur, Jaipur, Jhunjhunu, </a:t>
            </a:r>
            <a:r>
              <a:rPr lang="en-IN" sz="2000" dirty="0" err="1"/>
              <a:t>Karauli</a:t>
            </a:r>
            <a:r>
              <a:rPr lang="en-IN" sz="2000" dirty="0"/>
              <a:t>, </a:t>
            </a:r>
            <a:r>
              <a:rPr lang="en-IN" sz="2000" dirty="0" err="1"/>
              <a:t>Nagaur</a:t>
            </a:r>
            <a:r>
              <a:rPr lang="en-IN" sz="2000" dirty="0"/>
              <a:t>, Pali, </a:t>
            </a:r>
            <a:r>
              <a:rPr lang="en-IN" sz="2000" dirty="0" err="1"/>
              <a:t>Pratapgarh</a:t>
            </a:r>
            <a:r>
              <a:rPr lang="en-IN" sz="2000" dirty="0"/>
              <a:t>, </a:t>
            </a:r>
            <a:r>
              <a:rPr lang="en-IN" sz="2000" dirty="0" err="1"/>
              <a:t>Rajsamand</a:t>
            </a:r>
            <a:r>
              <a:rPr lang="en-IN" sz="2000" dirty="0"/>
              <a:t>, Sawai </a:t>
            </a:r>
            <a:r>
              <a:rPr lang="en-IN" sz="2000" dirty="0" err="1"/>
              <a:t>Madhopur</a:t>
            </a:r>
            <a:r>
              <a:rPr lang="en-IN" sz="2000" dirty="0"/>
              <a:t>, Sikar, </a:t>
            </a:r>
            <a:r>
              <a:rPr lang="en-IN" sz="2000" dirty="0" err="1"/>
              <a:t>Sirohi</a:t>
            </a:r>
            <a:r>
              <a:rPr lang="en-IN" sz="2000" dirty="0"/>
              <a:t>, and Udaipur.</a:t>
            </a:r>
          </a:p>
          <a:p>
            <a:pPr lvl="0"/>
            <a:r>
              <a:rPr lang="en-IN" sz="2000" dirty="0"/>
              <a:t> </a:t>
            </a:r>
          </a:p>
          <a:p>
            <a:pPr lvl="0"/>
            <a:r>
              <a:rPr lang="en-IN" sz="2000" b="1" dirty="0"/>
              <a:t>Gujarat (4 districts):</a:t>
            </a:r>
            <a:r>
              <a:rPr lang="en-IN" sz="2000" dirty="0"/>
              <a:t> </a:t>
            </a:r>
            <a:r>
              <a:rPr lang="en-IN" sz="2000" dirty="0" err="1"/>
              <a:t>Banaskantha</a:t>
            </a:r>
            <a:r>
              <a:rPr lang="en-IN" sz="2000" dirty="0"/>
              <a:t>, </a:t>
            </a:r>
            <a:r>
              <a:rPr lang="en-IN" sz="2000" dirty="0" err="1"/>
              <a:t>Sabarkantha</a:t>
            </a:r>
            <a:r>
              <a:rPr lang="en-IN" sz="2000" dirty="0"/>
              <a:t>, Mehsana, and Aravalli.</a:t>
            </a:r>
          </a:p>
          <a:p>
            <a:pPr lvl="0"/>
            <a:r>
              <a:rPr lang="en-IN" sz="2000" dirty="0"/>
              <a:t> </a:t>
            </a:r>
          </a:p>
          <a:p>
            <a:pPr lvl="0"/>
            <a:r>
              <a:rPr lang="en-IN" sz="2000" b="1" dirty="0"/>
              <a:t>Haryana (6 districts):</a:t>
            </a:r>
            <a:r>
              <a:rPr lang="en-IN" sz="2000" dirty="0"/>
              <a:t> Bhiwani, Charkhi Dadri, Faridabad, Gurugram, </a:t>
            </a:r>
            <a:r>
              <a:rPr lang="en-IN" sz="2000" dirty="0" err="1"/>
              <a:t>Mahendragarh</a:t>
            </a:r>
            <a:r>
              <a:rPr lang="en-IN" sz="2000" dirty="0"/>
              <a:t>, and Rewari. </a:t>
            </a:r>
          </a:p>
          <a:p>
            <a:pPr lvl="0"/>
            <a:endParaRPr lang="en-IN" sz="2000" dirty="0"/>
          </a:p>
          <a:p>
            <a:pPr lvl="0"/>
            <a:r>
              <a:rPr lang="en-IN" sz="2000" b="1" dirty="0"/>
              <a:t>Delhi (NCT):</a:t>
            </a:r>
            <a:r>
              <a:rPr lang="en-IN" sz="2000" dirty="0"/>
              <a:t> South Delhi district.</a:t>
            </a:r>
          </a:p>
        </p:txBody>
      </p:sp>
      <p:sp>
        <p:nvSpPr>
          <p:cNvPr id="7" name="TextBox 6">
            <a:extLst>
              <a:ext uri="{FF2B5EF4-FFF2-40B4-BE49-F238E27FC236}">
                <a16:creationId xmlns:a16="http://schemas.microsoft.com/office/drawing/2014/main" id="{1B8EB437-E643-7BBB-050D-D5ACFEC97B27}"/>
              </a:ext>
            </a:extLst>
          </p:cNvPr>
          <p:cNvSpPr txBox="1"/>
          <p:nvPr/>
        </p:nvSpPr>
        <p:spPr>
          <a:xfrm>
            <a:off x="723900" y="7589784"/>
            <a:ext cx="13354202" cy="523220"/>
          </a:xfrm>
          <a:prstGeom prst="rect">
            <a:avLst/>
          </a:prstGeom>
          <a:noFill/>
        </p:spPr>
        <p:txBody>
          <a:bodyPr wrap="square">
            <a:spAutoFit/>
          </a:bodyPr>
          <a:lstStyle/>
          <a:p>
            <a:r>
              <a:rPr lang="en-IN" sz="1400" b="1" i="1" dirty="0"/>
              <a:t>Note: The number of districts included in the Aravalli landscape assessment is based on the landscape coverage defined in the Detailed Action Plan for Aravalli Landscape Restoration (Aravalli Green Wall Initiative) published by the Ministry of Environment, Forest and Climate Change (</a:t>
            </a:r>
            <a:r>
              <a:rPr lang="en-IN" sz="1400" b="1" i="1" dirty="0" err="1"/>
              <a:t>MoEFCC</a:t>
            </a:r>
            <a:r>
              <a:rPr lang="en-IN" sz="1400" b="1" i="1" dirty="0"/>
              <a:t>).</a:t>
            </a:r>
          </a:p>
        </p:txBody>
      </p:sp>
      <p:pic>
        <p:nvPicPr>
          <p:cNvPr id="4" name="Picture 3">
            <a:extLst>
              <a:ext uri="{FF2B5EF4-FFF2-40B4-BE49-F238E27FC236}">
                <a16:creationId xmlns:a16="http://schemas.microsoft.com/office/drawing/2014/main" id="{1DFD5788-B5F5-19B2-A706-5CDCE94C12C7}"/>
              </a:ext>
            </a:extLst>
          </p:cNvPr>
          <p:cNvPicPr>
            <a:picLocks noChangeAspect="1"/>
          </p:cNvPicPr>
          <p:nvPr/>
        </p:nvPicPr>
        <p:blipFill rotWithShape="1">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8" name="Group 7">
            <a:extLst>
              <a:ext uri="{FF2B5EF4-FFF2-40B4-BE49-F238E27FC236}">
                <a16:creationId xmlns:a16="http://schemas.microsoft.com/office/drawing/2014/main" id="{7F7798B3-473A-C9A2-3951-2BF573867BCA}"/>
              </a:ext>
            </a:extLst>
          </p:cNvPr>
          <p:cNvGrpSpPr/>
          <p:nvPr/>
        </p:nvGrpSpPr>
        <p:grpSpPr>
          <a:xfrm>
            <a:off x="6077754" y="-28752"/>
            <a:ext cx="2531856" cy="1334075"/>
            <a:chOff x="8006213" y="153214"/>
            <a:chExt cx="3466189" cy="2168939"/>
          </a:xfrm>
        </p:grpSpPr>
        <p:pic>
          <p:nvPicPr>
            <p:cNvPr id="9" name="Picture 4">
              <a:extLst>
                <a:ext uri="{FF2B5EF4-FFF2-40B4-BE49-F238E27FC236}">
                  <a16:creationId xmlns:a16="http://schemas.microsoft.com/office/drawing/2014/main" id="{B8D19E0D-9E17-E130-E010-0F6E795E60C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36A0937-D028-B053-A6B6-3D41931742ED}"/>
                </a:ext>
              </a:extLst>
            </p:cNvPr>
            <p:cNvPicPr>
              <a:picLocks noChangeAspect="1"/>
            </p:cNvPicPr>
            <p:nvPr/>
          </p:nvPicPr>
          <p:blipFill>
            <a:blip r:embed="rId7"/>
            <a:stretch>
              <a:fillRect/>
            </a:stretch>
          </p:blipFill>
          <p:spPr>
            <a:xfrm>
              <a:off x="9601200" y="315139"/>
              <a:ext cx="1871202" cy="1933575"/>
            </a:xfrm>
            <a:prstGeom prst="rect">
              <a:avLst/>
            </a:prstGeom>
          </p:spPr>
        </p:pic>
      </p:grpSp>
      <p:pic>
        <p:nvPicPr>
          <p:cNvPr id="12" name="Picture 11" descr="A blue and white logo with white text&#10;&#10;Description automatically generated">
            <a:extLst>
              <a:ext uri="{FF2B5EF4-FFF2-40B4-BE49-F238E27FC236}">
                <a16:creationId xmlns:a16="http://schemas.microsoft.com/office/drawing/2014/main" id="{F37DE375-C8B2-9762-5BB9-4A605B39C38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sp>
        <p:nvSpPr>
          <p:cNvPr id="18" name="Text 0">
            <a:extLst>
              <a:ext uri="{FF2B5EF4-FFF2-40B4-BE49-F238E27FC236}">
                <a16:creationId xmlns:a16="http://schemas.microsoft.com/office/drawing/2014/main" id="{7D537F01-FFDB-6449-6F80-E47F5F43A0C7}"/>
              </a:ext>
            </a:extLst>
          </p:cNvPr>
          <p:cNvSpPr/>
          <p:nvPr/>
        </p:nvSpPr>
        <p:spPr>
          <a:xfrm>
            <a:off x="557282" y="1301782"/>
            <a:ext cx="13748918" cy="460858"/>
          </a:xfrm>
          <a:prstGeom prst="rect">
            <a:avLst/>
          </a:prstGeom>
          <a:solidFill>
            <a:schemeClr val="accent6">
              <a:lumMod val="60000"/>
              <a:lumOff val="40000"/>
            </a:schemeClr>
          </a:solidFill>
          <a:ln/>
        </p:spPr>
        <p:txBody>
          <a:bodyPr wrap="square" rtlCol="0" anchor="ctr"/>
          <a:lstStyle/>
          <a:p>
            <a:pPr algn="ctr"/>
            <a:r>
              <a:rPr lang="en-IN" sz="2800" b="1" dirty="0"/>
              <a:t>Introduction to the Aravalli Landscape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
            <a:extLst>
              <a:ext uri="{FF2B5EF4-FFF2-40B4-BE49-F238E27FC236}">
                <a16:creationId xmlns:a16="http://schemas.microsoft.com/office/drawing/2014/main" id="{B689EBB7-4707-85BD-5A02-FD7297631F36}"/>
              </a:ext>
            </a:extLst>
          </p:cNvPr>
          <p:cNvGraphicFramePr>
            <a:graphicFrameLocks noGrp="1"/>
          </p:cNvGraphicFramePr>
          <p:nvPr>
            <p:extLst>
              <p:ext uri="{D42A27DB-BD31-4B8C-83A1-F6EECF244321}">
                <p14:modId xmlns:p14="http://schemas.microsoft.com/office/powerpoint/2010/main" val="550060596"/>
              </p:ext>
            </p:extLst>
          </p:nvPr>
        </p:nvGraphicFramePr>
        <p:xfrm>
          <a:off x="368300" y="2011001"/>
          <a:ext cx="14113973" cy="2553044"/>
        </p:xfrm>
        <a:graphic>
          <a:graphicData uri="http://schemas.openxmlformats.org/drawingml/2006/table">
            <a:tbl>
              <a:tblPr>
                <a:tableStyleId>{16D9F66E-5EB9-4882-86FB-DCBF35E3C3E4}</a:tableStyleId>
              </a:tblPr>
              <a:tblGrid>
                <a:gridCol w="922676">
                  <a:extLst>
                    <a:ext uri="{9D8B030D-6E8A-4147-A177-3AD203B41FA5}">
                      <a16:colId xmlns:a16="http://schemas.microsoft.com/office/drawing/2014/main" val="20000"/>
                    </a:ext>
                  </a:extLst>
                </a:gridCol>
                <a:gridCol w="3732629">
                  <a:extLst>
                    <a:ext uri="{9D8B030D-6E8A-4147-A177-3AD203B41FA5}">
                      <a16:colId xmlns:a16="http://schemas.microsoft.com/office/drawing/2014/main" val="20001"/>
                    </a:ext>
                  </a:extLst>
                </a:gridCol>
                <a:gridCol w="9458668">
                  <a:extLst>
                    <a:ext uri="{9D8B030D-6E8A-4147-A177-3AD203B41FA5}">
                      <a16:colId xmlns:a16="http://schemas.microsoft.com/office/drawing/2014/main" val="20002"/>
                    </a:ext>
                  </a:extLst>
                </a:gridCol>
              </a:tblGrid>
              <a:tr h="504788">
                <a:tc>
                  <a:txBody>
                    <a:bodyPr/>
                    <a:lstStyle/>
                    <a:p>
                      <a:pPr marL="0" indent="0" algn="ctr">
                        <a:buNone/>
                      </a:pPr>
                      <a:r>
                        <a:rPr lang="en-US" sz="2400" b="1" dirty="0">
                          <a:solidFill>
                            <a:schemeClr val="tx1"/>
                          </a:solidFill>
                        </a:rPr>
                        <a:t>Step</a:t>
                      </a:r>
                      <a:endParaRPr lang="en-US" sz="2400" dirty="0">
                        <a:solidFill>
                          <a:schemeClr val="tx1"/>
                        </a:solidFill>
                        <a:latin typeface="Calibri" charset="0"/>
                        <a:ea typeface="Calibri" charset="0"/>
                        <a:cs typeface="Calibri" charset="0"/>
                      </a:endParaRPr>
                    </a:p>
                  </a:txBody>
                  <a:tcPr marL="109728" marR="109728" marT="54864" marB="54864"/>
                </a:tc>
                <a:tc>
                  <a:txBody>
                    <a:bodyPr/>
                    <a:lstStyle/>
                    <a:p>
                      <a:pPr marL="0" indent="0" algn="ctr">
                        <a:buNone/>
                      </a:pPr>
                      <a:r>
                        <a:rPr lang="en-US" sz="2400" b="1" dirty="0">
                          <a:solidFill>
                            <a:schemeClr val="tx1"/>
                          </a:solidFill>
                        </a:rPr>
                        <a:t>Stage</a:t>
                      </a:r>
                      <a:endParaRPr lang="en-US" sz="2400" dirty="0">
                        <a:solidFill>
                          <a:schemeClr val="tx1"/>
                        </a:solidFill>
                        <a:latin typeface="Calibri" charset="0"/>
                        <a:ea typeface="Calibri" charset="0"/>
                        <a:cs typeface="Calibri" charset="0"/>
                      </a:endParaRPr>
                    </a:p>
                  </a:txBody>
                  <a:tcPr marL="109728" marR="109728" marT="54864" marB="54864"/>
                </a:tc>
                <a:tc>
                  <a:txBody>
                    <a:bodyPr/>
                    <a:lstStyle/>
                    <a:p>
                      <a:pPr marL="0" indent="0" algn="ctr">
                        <a:buNone/>
                      </a:pPr>
                      <a:r>
                        <a:rPr lang="en-US" sz="2400" b="1" dirty="0">
                          <a:solidFill>
                            <a:schemeClr val="tx1"/>
                          </a:solidFill>
                        </a:rPr>
                        <a:t>Description</a:t>
                      </a:r>
                      <a:endParaRPr lang="en-US" sz="2400" b="1"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0"/>
                  </a:ext>
                </a:extLst>
              </a:tr>
              <a:tr h="722711">
                <a:tc>
                  <a:txBody>
                    <a:bodyPr/>
                    <a:lstStyle/>
                    <a:p>
                      <a:pPr marL="0" indent="0" algn="ctr">
                        <a:buNone/>
                      </a:pPr>
                      <a:r>
                        <a:rPr lang="en-US" sz="2400" b="1" dirty="0">
                          <a:solidFill>
                            <a:schemeClr val="tx1"/>
                          </a:solidFill>
                        </a:rPr>
                        <a:t>1</a:t>
                      </a:r>
                      <a:endParaRPr lang="en-US" sz="2400" b="1"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2400" b="1" dirty="0">
                          <a:solidFill>
                            <a:schemeClr val="tx1"/>
                          </a:solidFill>
                        </a:rPr>
                        <a:t>Multi-Indicator Assessment</a:t>
                      </a:r>
                      <a:endParaRPr lang="en-US" sz="2400" b="1"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2400" dirty="0">
                          <a:solidFill>
                            <a:schemeClr val="tx1"/>
                          </a:solidFill>
                        </a:rPr>
                        <a:t>All Aravalli districts assessed using 16 key indicators spanning ecological, environmental, socio-economic, and restoration-related aspects.</a:t>
                      </a:r>
                      <a:endParaRPr lang="en-US" sz="24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1"/>
                  </a:ext>
                </a:extLst>
              </a:tr>
              <a:tr h="749300">
                <a:tc>
                  <a:txBody>
                    <a:bodyPr/>
                    <a:lstStyle/>
                    <a:p>
                      <a:pPr marL="0" indent="0" algn="ctr">
                        <a:buNone/>
                      </a:pPr>
                      <a:r>
                        <a:rPr lang="en-US" sz="2400" b="1" dirty="0">
                          <a:solidFill>
                            <a:schemeClr val="tx1"/>
                          </a:solidFill>
                        </a:rPr>
                        <a:t>2</a:t>
                      </a:r>
                      <a:endParaRPr lang="en-US" sz="2400" b="1"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2400" b="1" dirty="0">
                          <a:solidFill>
                            <a:schemeClr val="tx1"/>
                          </a:solidFill>
                        </a:rPr>
                        <a:t>Composite Scoring &amp; Ranking</a:t>
                      </a:r>
                      <a:endParaRPr lang="en-US" sz="2400" b="1"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2400" dirty="0">
                          <a:solidFill>
                            <a:schemeClr val="tx1"/>
                          </a:solidFill>
                        </a:rPr>
                        <a:t>A composite score was developed for each district and ranked by severity of degradation, vulnerability, and restoration potential, sorting districts into six priority categories.</a:t>
                      </a:r>
                      <a:endParaRPr lang="en-US" sz="24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2"/>
                  </a:ext>
                </a:extLst>
              </a:tr>
            </a:tbl>
          </a:graphicData>
        </a:graphic>
      </p:graphicFrame>
      <p:graphicFrame>
        <p:nvGraphicFramePr>
          <p:cNvPr id="17" name="Table 2">
            <a:extLst>
              <a:ext uri="{FF2B5EF4-FFF2-40B4-BE49-F238E27FC236}">
                <a16:creationId xmlns:a16="http://schemas.microsoft.com/office/drawing/2014/main" id="{BB89B13B-E748-7CF0-6791-D961D671B711}"/>
              </a:ext>
            </a:extLst>
          </p:cNvPr>
          <p:cNvGraphicFramePr>
            <a:graphicFrameLocks noGrp="1"/>
          </p:cNvGraphicFramePr>
          <p:nvPr>
            <p:extLst>
              <p:ext uri="{D42A27DB-BD31-4B8C-83A1-F6EECF244321}">
                <p14:modId xmlns:p14="http://schemas.microsoft.com/office/powerpoint/2010/main" val="719715102"/>
              </p:ext>
            </p:extLst>
          </p:nvPr>
        </p:nvGraphicFramePr>
        <p:xfrm>
          <a:off x="374754" y="4856425"/>
          <a:ext cx="14113973" cy="1617279"/>
        </p:xfrm>
        <a:graphic>
          <a:graphicData uri="http://schemas.openxmlformats.org/drawingml/2006/table">
            <a:tbl>
              <a:tblPr>
                <a:tableStyleId>{16D9F66E-5EB9-4882-86FB-DCBF35E3C3E4}</a:tableStyleId>
              </a:tblPr>
              <a:tblGrid>
                <a:gridCol w="2518308">
                  <a:extLst>
                    <a:ext uri="{9D8B030D-6E8A-4147-A177-3AD203B41FA5}">
                      <a16:colId xmlns:a16="http://schemas.microsoft.com/office/drawing/2014/main" val="20000"/>
                    </a:ext>
                  </a:extLst>
                </a:gridCol>
                <a:gridCol w="11595665">
                  <a:extLst>
                    <a:ext uri="{9D8B030D-6E8A-4147-A177-3AD203B41FA5}">
                      <a16:colId xmlns:a16="http://schemas.microsoft.com/office/drawing/2014/main" val="20001"/>
                    </a:ext>
                  </a:extLst>
                </a:gridCol>
              </a:tblGrid>
              <a:tr h="516698">
                <a:tc>
                  <a:txBody>
                    <a:bodyPr/>
                    <a:lstStyle/>
                    <a:p>
                      <a:pPr marL="0" indent="0" algn="ctr">
                        <a:buNone/>
                      </a:pPr>
                      <a:r>
                        <a:rPr lang="en-US" sz="1800" b="1" dirty="0">
                          <a:solidFill>
                            <a:schemeClr val="tx1"/>
                          </a:solidFill>
                        </a:rPr>
                        <a:t>Score Threshold</a:t>
                      </a:r>
                      <a:endParaRPr lang="en-US" sz="1800" b="1" dirty="0">
                        <a:solidFill>
                          <a:schemeClr val="tx1"/>
                        </a:solidFill>
                        <a:latin typeface="Calibri" charset="0"/>
                        <a:ea typeface="Calibri" charset="0"/>
                        <a:cs typeface="Calibri" charset="0"/>
                      </a:endParaRPr>
                    </a:p>
                  </a:txBody>
                  <a:tcPr marL="109728" marR="109728" marT="54864" marB="54864"/>
                </a:tc>
                <a:tc>
                  <a:txBody>
                    <a:bodyPr/>
                    <a:lstStyle/>
                    <a:p>
                      <a:pPr marL="0" indent="0" algn="ctr">
                        <a:buNone/>
                      </a:pPr>
                      <a:r>
                        <a:rPr lang="en-US" sz="1800" b="1" dirty="0">
                          <a:solidFill>
                            <a:schemeClr val="tx1"/>
                          </a:solidFill>
                        </a:rPr>
                        <a:t>Pathway</a:t>
                      </a:r>
                      <a:endParaRPr lang="en-US" sz="1800" b="1"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0"/>
                  </a:ext>
                </a:extLst>
              </a:tr>
              <a:tr h="442213">
                <a:tc>
                  <a:txBody>
                    <a:bodyPr/>
                    <a:lstStyle/>
                    <a:p>
                      <a:pPr marL="0" indent="0" algn="l">
                        <a:buNone/>
                      </a:pPr>
                      <a:r>
                        <a:rPr lang="en-US" sz="1800" b="1" dirty="0">
                          <a:solidFill>
                            <a:schemeClr val="tx1"/>
                          </a:solidFill>
                        </a:rPr>
                        <a:t>Above 30</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Taken up for restoration investments, conservation actions, and targeted field interventions in partnership with CSOs.</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1"/>
                  </a:ext>
                </a:extLst>
              </a:tr>
              <a:tr h="486434">
                <a:tc>
                  <a:txBody>
                    <a:bodyPr/>
                    <a:lstStyle/>
                    <a:p>
                      <a:pPr marL="0" indent="0" algn="l">
                        <a:buNone/>
                      </a:pPr>
                      <a:r>
                        <a:rPr lang="en-US" sz="1800" b="1" dirty="0">
                          <a:solidFill>
                            <a:schemeClr val="tx1"/>
                          </a:solidFill>
                        </a:rPr>
                        <a:t>30 or below</a:t>
                      </a:r>
                      <a:endParaRPr lang="en-US" sz="1800" dirty="0">
                        <a:solidFill>
                          <a:schemeClr val="tx1"/>
                        </a:solidFill>
                        <a:latin typeface="Calibri" charset="0"/>
                        <a:ea typeface="Calibri" charset="0"/>
                        <a:cs typeface="Calibri" charset="0"/>
                      </a:endParaRPr>
                    </a:p>
                  </a:txBody>
                  <a:tcPr marL="109728" marR="109728" marT="54864" marB="54864"/>
                </a:tc>
                <a:tc>
                  <a:txBody>
                    <a:bodyPr/>
                    <a:lstStyle/>
                    <a:p>
                      <a:pPr marL="0" indent="0" algn="l">
                        <a:buNone/>
                      </a:pPr>
                      <a:r>
                        <a:rPr lang="en-US" sz="1800" dirty="0">
                          <a:solidFill>
                            <a:schemeClr val="tx1"/>
                          </a:solidFill>
                        </a:rPr>
                        <a:t>Supported through awareness generation, capacity building, and training programmes to promote sustainable land management and prevent further land degradation.</a:t>
                      </a:r>
                      <a:endParaRPr lang="en-US" sz="1800" dirty="0">
                        <a:solidFill>
                          <a:schemeClr val="tx1"/>
                        </a:solidFill>
                        <a:latin typeface="Calibri" charset="0"/>
                        <a:ea typeface="Calibri" charset="0"/>
                        <a:cs typeface="Calibri" charset="0"/>
                      </a:endParaRPr>
                    </a:p>
                  </a:txBody>
                  <a:tcPr marL="109728" marR="109728" marT="54864" marB="54864"/>
                </a:tc>
                <a:extLst>
                  <a:ext uri="{0D108BD9-81ED-4DB2-BD59-A6C34878D82A}">
                    <a16:rowId xmlns:a16="http://schemas.microsoft.com/office/drawing/2014/main" val="10002"/>
                  </a:ext>
                </a:extLst>
              </a:tr>
            </a:tbl>
          </a:graphicData>
        </a:graphic>
      </p:graphicFrame>
      <p:grpSp>
        <p:nvGrpSpPr>
          <p:cNvPr id="2" name="Group 1">
            <a:extLst>
              <a:ext uri="{FF2B5EF4-FFF2-40B4-BE49-F238E27FC236}">
                <a16:creationId xmlns:a16="http://schemas.microsoft.com/office/drawing/2014/main" id="{C73A52A5-A828-4C1B-E411-7AA16A4E5909}"/>
              </a:ext>
            </a:extLst>
          </p:cNvPr>
          <p:cNvGrpSpPr/>
          <p:nvPr/>
        </p:nvGrpSpPr>
        <p:grpSpPr>
          <a:xfrm>
            <a:off x="227596" y="-134930"/>
            <a:ext cx="14254677" cy="1640100"/>
            <a:chOff x="227596" y="-134930"/>
            <a:chExt cx="14254677" cy="1640100"/>
          </a:xfrm>
        </p:grpSpPr>
        <p:pic>
          <p:nvPicPr>
            <p:cNvPr id="4" name="Picture 3">
              <a:extLst>
                <a:ext uri="{FF2B5EF4-FFF2-40B4-BE49-F238E27FC236}">
                  <a16:creationId xmlns:a16="http://schemas.microsoft.com/office/drawing/2014/main" id="{85F8C8EE-B978-22F0-82B9-242ACA286CBA}"/>
                </a:ext>
              </a:extLst>
            </p:cNvPr>
            <p:cNvPicPr>
              <a:picLocks noChangeAspect="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6" name="Group 5">
              <a:extLst>
                <a:ext uri="{FF2B5EF4-FFF2-40B4-BE49-F238E27FC236}">
                  <a16:creationId xmlns:a16="http://schemas.microsoft.com/office/drawing/2014/main" id="{89CB29CD-4097-AEDC-405E-5936111B27D8}"/>
                </a:ext>
              </a:extLst>
            </p:cNvPr>
            <p:cNvGrpSpPr/>
            <p:nvPr/>
          </p:nvGrpSpPr>
          <p:grpSpPr>
            <a:xfrm>
              <a:off x="6077754" y="-28752"/>
              <a:ext cx="2531856" cy="1334075"/>
              <a:chOff x="8006213" y="153214"/>
              <a:chExt cx="3466189" cy="2168939"/>
            </a:xfrm>
          </p:grpSpPr>
          <p:pic>
            <p:nvPicPr>
              <p:cNvPr id="10" name="Picture 4">
                <a:extLst>
                  <a:ext uri="{FF2B5EF4-FFF2-40B4-BE49-F238E27FC236}">
                    <a16:creationId xmlns:a16="http://schemas.microsoft.com/office/drawing/2014/main" id="{541BD485-D574-4024-8F98-A85E20A0AA8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B83F47C-005F-43D7-A404-276D7D8653F4}"/>
                  </a:ext>
                </a:extLst>
              </p:cNvPr>
              <p:cNvPicPr>
                <a:picLocks noChangeAspect="1"/>
              </p:cNvPicPr>
              <p:nvPr/>
            </p:nvPicPr>
            <p:blipFill>
              <a:blip r:embed="rId5"/>
              <a:stretch>
                <a:fillRect/>
              </a:stretch>
            </p:blipFill>
            <p:spPr>
              <a:xfrm>
                <a:off x="9601200" y="315139"/>
                <a:ext cx="1871202" cy="1933575"/>
              </a:xfrm>
              <a:prstGeom prst="rect">
                <a:avLst/>
              </a:prstGeom>
            </p:spPr>
          </p:pic>
        </p:grpSp>
        <p:pic>
          <p:nvPicPr>
            <p:cNvPr id="8" name="Picture 7" descr="A blue and white logo with white text&#10;&#10;Description automatically generated">
              <a:extLst>
                <a:ext uri="{FF2B5EF4-FFF2-40B4-BE49-F238E27FC236}">
                  <a16:creationId xmlns:a16="http://schemas.microsoft.com/office/drawing/2014/main" id="{38DB751B-A64D-CEB4-203E-76B2C69547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grpSp>
        <p:nvGrpSpPr>
          <p:cNvPr id="14" name="Group 13">
            <a:extLst>
              <a:ext uri="{FF2B5EF4-FFF2-40B4-BE49-F238E27FC236}">
                <a16:creationId xmlns:a16="http://schemas.microsoft.com/office/drawing/2014/main" id="{FA3327A2-AC85-5F48-52A2-0C6518BC2B72}"/>
              </a:ext>
            </a:extLst>
          </p:cNvPr>
          <p:cNvGrpSpPr/>
          <p:nvPr/>
        </p:nvGrpSpPr>
        <p:grpSpPr>
          <a:xfrm>
            <a:off x="0" y="7607980"/>
            <a:ext cx="14630400" cy="577096"/>
            <a:chOff x="0" y="7607980"/>
            <a:chExt cx="14630400" cy="577096"/>
          </a:xfrm>
        </p:grpSpPr>
        <p:pic>
          <p:nvPicPr>
            <p:cNvPr id="16" name="Google Shape;72;p14">
              <a:extLst>
                <a:ext uri="{FF2B5EF4-FFF2-40B4-BE49-F238E27FC236}">
                  <a16:creationId xmlns:a16="http://schemas.microsoft.com/office/drawing/2014/main" id="{5BE00390-E978-E377-93EF-E599353D3464}"/>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177" y="7639050"/>
              <a:ext cx="5947577" cy="54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73;p14">
              <a:extLst>
                <a:ext uri="{FF2B5EF4-FFF2-40B4-BE49-F238E27FC236}">
                  <a16:creationId xmlns:a16="http://schemas.microsoft.com/office/drawing/2014/main" id="{26A6F3F4-5CF2-58E9-6337-F57FD271DCD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30663" y="7645138"/>
              <a:ext cx="1082367" cy="49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Google Shape;77;p14">
              <a:extLst>
                <a:ext uri="{FF2B5EF4-FFF2-40B4-BE49-F238E27FC236}">
                  <a16:creationId xmlns:a16="http://schemas.microsoft.com/office/drawing/2014/main" id="{DABE632B-3218-BB30-EB18-FB54DF9170D3}"/>
                </a:ext>
              </a:extLst>
            </p:cNvPr>
            <p:cNvCxnSpPr>
              <a:cxnSpLocks noChangeShapeType="1"/>
            </p:cNvCxnSpPr>
            <p:nvPr/>
          </p:nvCxnSpPr>
          <p:spPr bwMode="auto">
            <a:xfrm>
              <a:off x="0" y="7607980"/>
              <a:ext cx="14630400"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pSp>
      <p:sp>
        <p:nvSpPr>
          <p:cNvPr id="24" name="Text 0">
            <a:extLst>
              <a:ext uri="{FF2B5EF4-FFF2-40B4-BE49-F238E27FC236}">
                <a16:creationId xmlns:a16="http://schemas.microsoft.com/office/drawing/2014/main" id="{675A89ED-7D8B-2BC8-75B7-DFA0FDCC951E}"/>
              </a:ext>
            </a:extLst>
          </p:cNvPr>
          <p:cNvSpPr/>
          <p:nvPr/>
        </p:nvSpPr>
        <p:spPr>
          <a:xfrm>
            <a:off x="557282" y="1351632"/>
            <a:ext cx="13748918" cy="460858"/>
          </a:xfrm>
          <a:prstGeom prst="rect">
            <a:avLst/>
          </a:prstGeom>
          <a:solidFill>
            <a:schemeClr val="accent6">
              <a:lumMod val="60000"/>
              <a:lumOff val="40000"/>
            </a:schemeClr>
          </a:solidFill>
          <a:ln/>
        </p:spPr>
        <p:txBody>
          <a:bodyPr wrap="square" rtlCol="0" anchor="ctr"/>
          <a:lstStyle/>
          <a:p>
            <a:r>
              <a:rPr lang="en-US" sz="2800" b="1" dirty="0"/>
              <a:t>Approach and Methodology for District Prioritization – Methodology Steps</a:t>
            </a:r>
          </a:p>
        </p:txBody>
      </p:sp>
    </p:spTree>
    <p:extLst>
      <p:ext uri="{BB962C8B-B14F-4D97-AF65-F5344CB8AC3E}">
        <p14:creationId xmlns:p14="http://schemas.microsoft.com/office/powerpoint/2010/main" val="4050055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F0F6C-9DBA-42AC-D299-6833ABDF96C1}"/>
            </a:ext>
          </a:extLst>
        </p:cNvPr>
        <p:cNvGrpSpPr/>
        <p:nvPr/>
      </p:nvGrpSpPr>
      <p:grpSpPr>
        <a:xfrm>
          <a:off x="0" y="0"/>
          <a:ext cx="0" cy="0"/>
          <a:chOff x="0" y="0"/>
          <a:chExt cx="0" cy="0"/>
        </a:xfrm>
      </p:grpSpPr>
      <p:graphicFrame>
        <p:nvGraphicFramePr>
          <p:cNvPr id="2" name="Content Placeholder 3">
            <a:extLst>
              <a:ext uri="{FF2B5EF4-FFF2-40B4-BE49-F238E27FC236}">
                <a16:creationId xmlns:a16="http://schemas.microsoft.com/office/drawing/2014/main" id="{DB97C9F0-755A-3B1F-1521-A0E93E33F4A9}"/>
              </a:ext>
            </a:extLst>
          </p:cNvPr>
          <p:cNvGraphicFramePr>
            <a:graphicFrameLocks/>
          </p:cNvGraphicFramePr>
          <p:nvPr>
            <p:extLst>
              <p:ext uri="{D42A27DB-BD31-4B8C-83A1-F6EECF244321}">
                <p14:modId xmlns:p14="http://schemas.microsoft.com/office/powerpoint/2010/main" val="964346068"/>
              </p:ext>
            </p:extLst>
          </p:nvPr>
        </p:nvGraphicFramePr>
        <p:xfrm>
          <a:off x="376517" y="2066376"/>
          <a:ext cx="6490447" cy="4709071"/>
        </p:xfrm>
        <a:graphic>
          <a:graphicData uri="http://schemas.openxmlformats.org/drawingml/2006/table">
            <a:tbl>
              <a:tblPr>
                <a:tableStyleId>{16D9F66E-5EB9-4882-86FB-DCBF35E3C3E4}</a:tableStyleId>
              </a:tblPr>
              <a:tblGrid>
                <a:gridCol w="477459">
                  <a:extLst>
                    <a:ext uri="{9D8B030D-6E8A-4147-A177-3AD203B41FA5}">
                      <a16:colId xmlns:a16="http://schemas.microsoft.com/office/drawing/2014/main" val="3878782353"/>
                    </a:ext>
                  </a:extLst>
                </a:gridCol>
                <a:gridCol w="2676232">
                  <a:extLst>
                    <a:ext uri="{9D8B030D-6E8A-4147-A177-3AD203B41FA5}">
                      <a16:colId xmlns:a16="http://schemas.microsoft.com/office/drawing/2014/main" val="2610798569"/>
                    </a:ext>
                  </a:extLst>
                </a:gridCol>
                <a:gridCol w="546759">
                  <a:extLst>
                    <a:ext uri="{9D8B030D-6E8A-4147-A177-3AD203B41FA5}">
                      <a16:colId xmlns:a16="http://schemas.microsoft.com/office/drawing/2014/main" val="1603586041"/>
                    </a:ext>
                  </a:extLst>
                </a:gridCol>
                <a:gridCol w="2789997">
                  <a:extLst>
                    <a:ext uri="{9D8B030D-6E8A-4147-A177-3AD203B41FA5}">
                      <a16:colId xmlns:a16="http://schemas.microsoft.com/office/drawing/2014/main" val="2810593030"/>
                    </a:ext>
                  </a:extLst>
                </a:gridCol>
              </a:tblGrid>
              <a:tr h="587715">
                <a:tc>
                  <a:txBody>
                    <a:bodyPr/>
                    <a:lstStyle/>
                    <a:p>
                      <a:pPr algn="l" fontAlgn="ctr">
                        <a:buNone/>
                      </a:pPr>
                      <a:r>
                        <a:rPr lang="en-IN" sz="1600" b="1" u="none" strike="noStrike" dirty="0">
                          <a:solidFill>
                            <a:schemeClr val="tx1"/>
                          </a:solidFill>
                          <a:effectLst/>
                        </a:rPr>
                        <a:t>Sr. No. </a:t>
                      </a:r>
                      <a:endParaRPr lang="en-IN" sz="16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l" fontAlgn="ctr">
                        <a:buNone/>
                      </a:pPr>
                      <a:r>
                        <a:rPr lang="en-IN" sz="1600" b="1" u="none" strike="noStrike" dirty="0">
                          <a:solidFill>
                            <a:schemeClr val="tx1"/>
                          </a:solidFill>
                          <a:effectLst/>
                        </a:rPr>
                        <a:t>Parameter </a:t>
                      </a:r>
                      <a:endParaRPr lang="en-IN" sz="16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l" fontAlgn="ctr">
                        <a:buNone/>
                      </a:pPr>
                      <a:r>
                        <a:rPr lang="en-IN" sz="1600" b="1" u="none" strike="noStrike" dirty="0">
                          <a:solidFill>
                            <a:schemeClr val="tx1"/>
                          </a:solidFill>
                          <a:effectLst/>
                        </a:rPr>
                        <a:t>Sr. No.</a:t>
                      </a:r>
                      <a:endParaRPr lang="en-IN" sz="1600" b="1" i="0" u="none" strike="noStrike" dirty="0">
                        <a:solidFill>
                          <a:schemeClr val="tx1"/>
                        </a:solidFill>
                        <a:effectLst/>
                        <a:latin typeface="Aptos" panose="020B0004020202020204" pitchFamily="34" charset="0"/>
                      </a:endParaRPr>
                    </a:p>
                  </a:txBody>
                  <a:tcPr marL="9467" marR="9467" marT="9467" marB="0" anchor="ctr"/>
                </a:tc>
                <a:tc>
                  <a:txBody>
                    <a:bodyPr/>
                    <a:lstStyle/>
                    <a:p>
                      <a:pPr algn="l" fontAlgn="ctr">
                        <a:buNone/>
                      </a:pPr>
                      <a:r>
                        <a:rPr lang="en-IN" sz="1600" b="1" u="none" strike="noStrike" dirty="0">
                          <a:solidFill>
                            <a:schemeClr val="tx1"/>
                          </a:solidFill>
                          <a:effectLst/>
                        </a:rPr>
                        <a:t>Parameter</a:t>
                      </a:r>
                      <a:endParaRPr lang="en-IN" sz="1600" b="1" i="0" u="none" strike="noStrike" dirty="0">
                        <a:solidFill>
                          <a:schemeClr val="tx1"/>
                        </a:solidFill>
                        <a:effectLst/>
                        <a:latin typeface="Aptos" panose="020B0004020202020204" pitchFamily="34" charset="0"/>
                      </a:endParaRPr>
                    </a:p>
                  </a:txBody>
                  <a:tcPr marL="9467" marR="9467" marT="9467" marB="0" anchor="ctr"/>
                </a:tc>
                <a:extLst>
                  <a:ext uri="{0D108BD9-81ED-4DB2-BD59-A6C34878D82A}">
                    <a16:rowId xmlns:a16="http://schemas.microsoft.com/office/drawing/2014/main" val="2912084481"/>
                  </a:ext>
                </a:extLst>
              </a:tr>
              <a:tr h="666944">
                <a:tc>
                  <a:txBody>
                    <a:bodyPr/>
                    <a:lstStyle/>
                    <a:p>
                      <a:pPr algn="l" fontAlgn="ctr">
                        <a:buNone/>
                      </a:pPr>
                      <a:r>
                        <a:rPr lang="en-IN" sz="1400" u="none" strike="noStrike" dirty="0">
                          <a:effectLst/>
                        </a:rPr>
                        <a:t>1</a:t>
                      </a:r>
                      <a:endParaRPr lang="en-IN"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Total Degraded Area (TDA)                                                                             (across Forest , scrub ,agriculture land)</a:t>
                      </a:r>
                      <a:endParaRPr lang="en-IN" sz="14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ctr" fontAlgn="ctr">
                        <a:buNone/>
                      </a:pPr>
                      <a:r>
                        <a:rPr lang="en-IN" sz="1400" u="none" strike="noStrike" dirty="0">
                          <a:solidFill>
                            <a:schemeClr val="tx1"/>
                          </a:solidFill>
                          <a:effectLst/>
                        </a:rPr>
                        <a:t>9</a:t>
                      </a:r>
                      <a:endParaRPr lang="en-IN" sz="1400" b="0" i="0" u="none" strike="noStrike" dirty="0">
                        <a:solidFill>
                          <a:schemeClr val="tx1"/>
                        </a:solidFill>
                        <a:effectLst/>
                        <a:latin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Anthropogenic Pressure (Overall population &amp; Built-up Growth by 2030)</a:t>
                      </a:r>
                      <a:endParaRPr lang="en-IN" sz="1400" b="1" i="0" u="none" strike="noStrike" dirty="0">
                        <a:solidFill>
                          <a:schemeClr val="tx1"/>
                        </a:solidFill>
                        <a:effectLst/>
                        <a:latin typeface="Aptos" panose="020B0004020202020204" pitchFamily="34" charset="0"/>
                      </a:endParaRPr>
                    </a:p>
                  </a:txBody>
                  <a:tcPr marL="9467" marR="9467" marT="9467" marB="0" anchor="ctr"/>
                </a:tc>
                <a:extLst>
                  <a:ext uri="{0D108BD9-81ED-4DB2-BD59-A6C34878D82A}">
                    <a16:rowId xmlns:a16="http://schemas.microsoft.com/office/drawing/2014/main" val="2952575354"/>
                  </a:ext>
                </a:extLst>
              </a:tr>
              <a:tr h="666944">
                <a:tc>
                  <a:txBody>
                    <a:bodyPr/>
                    <a:lstStyle/>
                    <a:p>
                      <a:pPr algn="l" fontAlgn="ctr">
                        <a:buNone/>
                      </a:pPr>
                      <a:r>
                        <a:rPr lang="en-IN" sz="1400" u="none" strike="noStrike" dirty="0">
                          <a:effectLst/>
                        </a:rPr>
                        <a:t>2</a:t>
                      </a:r>
                      <a:endParaRPr lang="en-IN"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Land Productivity Dynamics (LPD) Decline                                         </a:t>
                      </a:r>
                    </a:p>
                    <a:p>
                      <a:pPr algn="l" fontAlgn="ctr">
                        <a:buNone/>
                      </a:pPr>
                      <a:r>
                        <a:rPr lang="en-IN" sz="1400" u="none" strike="noStrike" dirty="0">
                          <a:solidFill>
                            <a:schemeClr val="tx1"/>
                          </a:solidFill>
                          <a:effectLst/>
                        </a:rPr>
                        <a:t> (Total Decline/Early Decline (Ha)      </a:t>
                      </a:r>
                      <a:endParaRPr lang="en-IN" sz="14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ctr" fontAlgn="ctr">
                        <a:buNone/>
                      </a:pPr>
                      <a:r>
                        <a:rPr lang="en-IN" sz="1400" u="none" strike="noStrike" dirty="0">
                          <a:solidFill>
                            <a:schemeClr val="tx1"/>
                          </a:solidFill>
                          <a:effectLst/>
                        </a:rPr>
                        <a:t>10</a:t>
                      </a:r>
                      <a:endParaRPr lang="en-IN" sz="1400" b="0" i="0" u="none" strike="noStrike" dirty="0">
                        <a:solidFill>
                          <a:schemeClr val="tx1"/>
                        </a:solidFill>
                        <a:effectLst/>
                        <a:latin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Tribal Population and  Dominance </a:t>
                      </a:r>
                      <a:endParaRPr lang="en-IN" sz="1400" b="1" i="0" u="none" strike="noStrike" dirty="0">
                        <a:solidFill>
                          <a:schemeClr val="tx1"/>
                        </a:solidFill>
                        <a:effectLst/>
                        <a:latin typeface="Aptos" panose="020B0004020202020204" pitchFamily="34" charset="0"/>
                      </a:endParaRPr>
                    </a:p>
                  </a:txBody>
                  <a:tcPr marL="9467" marR="9467" marT="9467" marB="0" anchor="ctr"/>
                </a:tc>
                <a:extLst>
                  <a:ext uri="{0D108BD9-81ED-4DB2-BD59-A6C34878D82A}">
                    <a16:rowId xmlns:a16="http://schemas.microsoft.com/office/drawing/2014/main" val="30191908"/>
                  </a:ext>
                </a:extLst>
              </a:tr>
              <a:tr h="447870">
                <a:tc>
                  <a:txBody>
                    <a:bodyPr/>
                    <a:lstStyle/>
                    <a:p>
                      <a:pPr algn="l" fontAlgn="ctr">
                        <a:buNone/>
                      </a:pPr>
                      <a:r>
                        <a:rPr lang="en-IN" sz="1400" u="none" strike="noStrike" dirty="0">
                          <a:effectLst/>
                        </a:rPr>
                        <a:t>3</a:t>
                      </a:r>
                      <a:endParaRPr lang="en-IN"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Stage of Groundwater Extraction (%)</a:t>
                      </a:r>
                      <a:endParaRPr lang="en-IN" sz="14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ctr" fontAlgn="ctr">
                        <a:buNone/>
                      </a:pPr>
                      <a:r>
                        <a:rPr lang="en-IN" sz="1400" u="none" strike="noStrike" dirty="0">
                          <a:solidFill>
                            <a:schemeClr val="tx1"/>
                          </a:solidFill>
                          <a:effectLst/>
                        </a:rPr>
                        <a:t>11</a:t>
                      </a:r>
                      <a:endParaRPr lang="en-IN" sz="1400" b="0" i="0" u="none" strike="noStrike" dirty="0">
                        <a:solidFill>
                          <a:schemeClr val="tx1"/>
                        </a:solidFill>
                        <a:effectLst/>
                        <a:latin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Rate of  In Migration </a:t>
                      </a:r>
                      <a:endParaRPr lang="en-IN" sz="1400" b="1" i="0" u="none" strike="noStrike" dirty="0">
                        <a:solidFill>
                          <a:schemeClr val="tx1"/>
                        </a:solidFill>
                        <a:effectLst/>
                        <a:latin typeface="Aptos" panose="020B0004020202020204" pitchFamily="34" charset="0"/>
                      </a:endParaRPr>
                    </a:p>
                  </a:txBody>
                  <a:tcPr marL="9467" marR="9467" marT="9467" marB="0" anchor="ctr"/>
                </a:tc>
                <a:extLst>
                  <a:ext uri="{0D108BD9-81ED-4DB2-BD59-A6C34878D82A}">
                    <a16:rowId xmlns:a16="http://schemas.microsoft.com/office/drawing/2014/main" val="2818894490"/>
                  </a:ext>
                </a:extLst>
              </a:tr>
              <a:tr h="356083">
                <a:tc>
                  <a:txBody>
                    <a:bodyPr/>
                    <a:lstStyle/>
                    <a:p>
                      <a:pPr algn="l" fontAlgn="ctr">
                        <a:buNone/>
                      </a:pPr>
                      <a:r>
                        <a:rPr lang="en-IN" sz="1400" u="none" strike="noStrike">
                          <a:effectLst/>
                        </a:rPr>
                        <a:t>4</a:t>
                      </a:r>
                      <a:endParaRPr lang="en-IN"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Forest Canopy Loss (FVC Change)</a:t>
                      </a:r>
                      <a:endParaRPr lang="en-IN" sz="14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ctr" fontAlgn="ctr">
                        <a:buNone/>
                      </a:pPr>
                      <a:r>
                        <a:rPr lang="en-IN" sz="1400" u="none" strike="noStrike" dirty="0">
                          <a:solidFill>
                            <a:schemeClr val="tx1"/>
                          </a:solidFill>
                          <a:effectLst/>
                        </a:rPr>
                        <a:t>12</a:t>
                      </a:r>
                      <a:endParaRPr lang="en-IN" sz="1400" b="0" i="0" u="none" strike="noStrike" dirty="0">
                        <a:solidFill>
                          <a:schemeClr val="tx1"/>
                        </a:solidFill>
                        <a:effectLst/>
                        <a:latin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Rate of  Out Migration </a:t>
                      </a:r>
                      <a:endParaRPr lang="en-IN" sz="1400" b="1" i="0" u="none" strike="noStrike" dirty="0">
                        <a:solidFill>
                          <a:schemeClr val="tx1"/>
                        </a:solidFill>
                        <a:effectLst/>
                        <a:latin typeface="Aptos" panose="020B0004020202020204" pitchFamily="34" charset="0"/>
                      </a:endParaRPr>
                    </a:p>
                  </a:txBody>
                  <a:tcPr marL="9467" marR="9467" marT="9467" marB="0" anchor="ctr"/>
                </a:tc>
                <a:extLst>
                  <a:ext uri="{0D108BD9-81ED-4DB2-BD59-A6C34878D82A}">
                    <a16:rowId xmlns:a16="http://schemas.microsoft.com/office/drawing/2014/main" val="1909699414"/>
                  </a:ext>
                </a:extLst>
              </a:tr>
              <a:tr h="454007">
                <a:tc>
                  <a:txBody>
                    <a:bodyPr/>
                    <a:lstStyle/>
                    <a:p>
                      <a:pPr algn="l" fontAlgn="ctr">
                        <a:buNone/>
                      </a:pPr>
                      <a:r>
                        <a:rPr lang="en-IN" sz="1400" u="none" strike="noStrike" dirty="0">
                          <a:effectLst/>
                        </a:rPr>
                        <a:t>5</a:t>
                      </a:r>
                      <a:endParaRPr lang="en-IN"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Forest Fire Vulnerability</a:t>
                      </a:r>
                      <a:endParaRPr lang="en-IN" sz="14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ctr" fontAlgn="ctr">
                        <a:buNone/>
                      </a:pPr>
                      <a:r>
                        <a:rPr lang="en-IN" sz="1400" u="none" strike="noStrike" dirty="0">
                          <a:solidFill>
                            <a:schemeClr val="tx1"/>
                          </a:solidFill>
                          <a:effectLst/>
                        </a:rPr>
                        <a:t>13</a:t>
                      </a:r>
                      <a:endParaRPr lang="en-IN" sz="1400" b="0" i="0" u="none" strike="noStrike" dirty="0">
                        <a:solidFill>
                          <a:schemeClr val="tx1"/>
                        </a:solidFill>
                        <a:effectLst/>
                        <a:latin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Biodiversity richness </a:t>
                      </a:r>
                      <a:endParaRPr lang="en-IN" sz="1400" b="1" i="0" u="none" strike="noStrike" dirty="0">
                        <a:solidFill>
                          <a:schemeClr val="tx1"/>
                        </a:solidFill>
                        <a:effectLst/>
                        <a:latin typeface="Aptos" panose="020B0004020202020204" pitchFamily="34" charset="0"/>
                      </a:endParaRPr>
                    </a:p>
                  </a:txBody>
                  <a:tcPr marL="9467" marR="9467" marT="9467" marB="0" anchor="ctr"/>
                </a:tc>
                <a:extLst>
                  <a:ext uri="{0D108BD9-81ED-4DB2-BD59-A6C34878D82A}">
                    <a16:rowId xmlns:a16="http://schemas.microsoft.com/office/drawing/2014/main" val="2176423783"/>
                  </a:ext>
                </a:extLst>
              </a:tr>
              <a:tr h="540819">
                <a:tc>
                  <a:txBody>
                    <a:bodyPr/>
                    <a:lstStyle/>
                    <a:p>
                      <a:pPr algn="l" fontAlgn="ctr">
                        <a:buNone/>
                      </a:pPr>
                      <a:r>
                        <a:rPr lang="en-IN" sz="1400" u="none" strike="noStrike">
                          <a:effectLst/>
                        </a:rPr>
                        <a:t>6</a:t>
                      </a:r>
                      <a:endParaRPr lang="en-IN"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Mining-Induced Physical Destruction</a:t>
                      </a:r>
                      <a:endParaRPr lang="en-IN" sz="14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ctr" fontAlgn="ctr">
                        <a:buNone/>
                      </a:pPr>
                      <a:r>
                        <a:rPr lang="en-IN" sz="1400" u="none" strike="noStrike" dirty="0">
                          <a:solidFill>
                            <a:schemeClr val="tx1"/>
                          </a:solidFill>
                          <a:effectLst/>
                        </a:rPr>
                        <a:t>14</a:t>
                      </a:r>
                      <a:endParaRPr lang="en-IN" sz="1400" b="0" i="0" u="none" strike="noStrike" dirty="0">
                        <a:solidFill>
                          <a:schemeClr val="tx1"/>
                        </a:solidFill>
                        <a:effectLst/>
                        <a:latin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Watershed/water recharge area functions/ Stress on Aquifer </a:t>
                      </a:r>
                      <a:endParaRPr lang="en-IN" sz="1400" b="1" i="0" u="none" strike="noStrike" dirty="0">
                        <a:solidFill>
                          <a:schemeClr val="tx1"/>
                        </a:solidFill>
                        <a:effectLst/>
                        <a:latin typeface="Aptos" panose="020B0004020202020204" pitchFamily="34" charset="0"/>
                      </a:endParaRPr>
                    </a:p>
                  </a:txBody>
                  <a:tcPr marL="9467" marR="9467" marT="9467" marB="0" anchor="ctr"/>
                </a:tc>
                <a:extLst>
                  <a:ext uri="{0D108BD9-81ED-4DB2-BD59-A6C34878D82A}">
                    <a16:rowId xmlns:a16="http://schemas.microsoft.com/office/drawing/2014/main" val="2212765328"/>
                  </a:ext>
                </a:extLst>
              </a:tr>
              <a:tr h="540819">
                <a:tc>
                  <a:txBody>
                    <a:bodyPr/>
                    <a:lstStyle/>
                    <a:p>
                      <a:pPr algn="l" fontAlgn="ctr">
                        <a:buNone/>
                      </a:pPr>
                      <a:r>
                        <a:rPr lang="en-IN" sz="1400" u="none" strike="noStrike" dirty="0">
                          <a:effectLst/>
                        </a:rPr>
                        <a:t>7</a:t>
                      </a:r>
                      <a:endParaRPr lang="en-IN"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Human Health Vulnerability due to Mining  (Silicosis Burden)</a:t>
                      </a:r>
                      <a:endParaRPr lang="en-IN" sz="14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ctr" fontAlgn="ctr">
                        <a:buNone/>
                      </a:pPr>
                      <a:r>
                        <a:rPr lang="en-IN" sz="1400" u="none" strike="noStrike" dirty="0">
                          <a:solidFill>
                            <a:schemeClr val="tx1"/>
                          </a:solidFill>
                          <a:effectLst/>
                        </a:rPr>
                        <a:t>15</a:t>
                      </a:r>
                      <a:endParaRPr lang="en-IN" sz="1400" b="0" i="0" u="none" strike="noStrike" dirty="0">
                        <a:solidFill>
                          <a:schemeClr val="tx1"/>
                        </a:solidFill>
                        <a:effectLst/>
                        <a:latin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Aspirational District/Block</a:t>
                      </a:r>
                      <a:endParaRPr lang="en-IN" sz="1400" b="1" i="0" u="none" strike="noStrike" dirty="0">
                        <a:solidFill>
                          <a:schemeClr val="tx1"/>
                        </a:solidFill>
                        <a:effectLst/>
                        <a:latin typeface="Aptos" panose="020B0004020202020204" pitchFamily="34" charset="0"/>
                      </a:endParaRPr>
                    </a:p>
                  </a:txBody>
                  <a:tcPr marL="9467" marR="9467" marT="9467" marB="0" anchor="ctr"/>
                </a:tc>
                <a:extLst>
                  <a:ext uri="{0D108BD9-81ED-4DB2-BD59-A6C34878D82A}">
                    <a16:rowId xmlns:a16="http://schemas.microsoft.com/office/drawing/2014/main" val="314176577"/>
                  </a:ext>
                </a:extLst>
              </a:tr>
              <a:tr h="447870">
                <a:tc>
                  <a:txBody>
                    <a:bodyPr/>
                    <a:lstStyle/>
                    <a:p>
                      <a:pPr algn="l" fontAlgn="ctr">
                        <a:buNone/>
                      </a:pPr>
                      <a:r>
                        <a:rPr lang="en-IN" sz="1400" u="none" strike="noStrike">
                          <a:effectLst/>
                        </a:rPr>
                        <a:t>8</a:t>
                      </a:r>
                      <a:endParaRPr lang="en-IN"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l" fontAlgn="ctr">
                        <a:buNone/>
                      </a:pPr>
                      <a:r>
                        <a:rPr lang="en-IN" sz="1400" u="none" strike="noStrike" dirty="0">
                          <a:solidFill>
                            <a:schemeClr val="tx1"/>
                          </a:solidFill>
                          <a:effectLst/>
                        </a:rPr>
                        <a:t>Presence of Wildlife Corridors</a:t>
                      </a:r>
                      <a:endParaRPr lang="en-IN" sz="1400"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9467" marR="9467" marT="9467" marB="0" anchor="ctr"/>
                </a:tc>
                <a:tc>
                  <a:txBody>
                    <a:bodyPr/>
                    <a:lstStyle/>
                    <a:p>
                      <a:pPr algn="ctr" fontAlgn="ctr">
                        <a:buNone/>
                      </a:pPr>
                      <a:r>
                        <a:rPr lang="en-IN" sz="1400" u="none" strike="noStrike" dirty="0">
                          <a:solidFill>
                            <a:schemeClr val="tx1"/>
                          </a:solidFill>
                          <a:effectLst/>
                        </a:rPr>
                        <a:t>16`</a:t>
                      </a:r>
                      <a:endParaRPr lang="en-IN" sz="1400" b="0" i="0" u="none" strike="noStrike" dirty="0">
                        <a:solidFill>
                          <a:schemeClr val="tx1"/>
                        </a:solidFill>
                        <a:effectLst/>
                        <a:latin typeface="Calibri" panose="020F0502020204030204" pitchFamily="34" charset="0"/>
                      </a:endParaRPr>
                    </a:p>
                  </a:txBody>
                  <a:tcPr marL="9467" marR="9467" marT="9467" marB="0" anchor="ctr"/>
                </a:tc>
                <a:tc>
                  <a:txBody>
                    <a:bodyPr/>
                    <a:lstStyle/>
                    <a:p>
                      <a:pPr algn="l" fontAlgn="ctr">
                        <a:buNone/>
                      </a:pPr>
                      <a:r>
                        <a:rPr lang="en-US" sz="1400" u="none" strike="noStrike" kern="1200" dirty="0">
                          <a:solidFill>
                            <a:schemeClr val="tx1"/>
                          </a:solidFill>
                          <a:effectLst/>
                        </a:rPr>
                        <a:t>Cultural and Community Conservation Heritage</a:t>
                      </a:r>
                      <a:r>
                        <a:rPr lang="en-IN" sz="1400" u="none" strike="noStrike" kern="1200" dirty="0">
                          <a:solidFill>
                            <a:schemeClr val="tx1"/>
                          </a:solidFill>
                          <a:effectLst/>
                        </a:rPr>
                        <a:t> </a:t>
                      </a:r>
                      <a:endParaRPr lang="en-IN" sz="1400" u="none" strike="noStrike" kern="1200" dirty="0">
                        <a:solidFill>
                          <a:schemeClr val="tx1"/>
                        </a:solidFill>
                        <a:effectLst/>
                        <a:latin typeface="+mn-lt"/>
                        <a:ea typeface="+mn-ea"/>
                        <a:cs typeface="+mn-cs"/>
                      </a:endParaRPr>
                    </a:p>
                  </a:txBody>
                  <a:tcPr marL="9467" marR="9467" marT="9467" marB="0" anchor="ctr"/>
                </a:tc>
                <a:extLst>
                  <a:ext uri="{0D108BD9-81ED-4DB2-BD59-A6C34878D82A}">
                    <a16:rowId xmlns:a16="http://schemas.microsoft.com/office/drawing/2014/main" val="2600297010"/>
                  </a:ext>
                </a:extLst>
              </a:tr>
            </a:tbl>
          </a:graphicData>
        </a:graphic>
      </p:graphicFrame>
      <p:graphicFrame>
        <p:nvGraphicFramePr>
          <p:cNvPr id="8" name="Content Placeholder 6">
            <a:extLst>
              <a:ext uri="{FF2B5EF4-FFF2-40B4-BE49-F238E27FC236}">
                <a16:creationId xmlns:a16="http://schemas.microsoft.com/office/drawing/2014/main" id="{FB6E894F-2869-7560-072E-F139E8FB7C4E}"/>
              </a:ext>
            </a:extLst>
          </p:cNvPr>
          <p:cNvGraphicFramePr>
            <a:graphicFrameLocks/>
          </p:cNvGraphicFramePr>
          <p:nvPr>
            <p:extLst>
              <p:ext uri="{D42A27DB-BD31-4B8C-83A1-F6EECF244321}">
                <p14:modId xmlns:p14="http://schemas.microsoft.com/office/powerpoint/2010/main" val="1777928842"/>
              </p:ext>
            </p:extLst>
          </p:nvPr>
        </p:nvGraphicFramePr>
        <p:xfrm>
          <a:off x="7151406" y="2055281"/>
          <a:ext cx="6813176" cy="4709071"/>
        </p:xfrm>
        <a:graphic>
          <a:graphicData uri="http://schemas.openxmlformats.org/drawingml/2006/table">
            <a:tbl>
              <a:tblPr>
                <a:tableStyleId>{16D9F66E-5EB9-4882-86FB-DCBF35E3C3E4}</a:tableStyleId>
              </a:tblPr>
              <a:tblGrid>
                <a:gridCol w="1781908">
                  <a:extLst>
                    <a:ext uri="{9D8B030D-6E8A-4147-A177-3AD203B41FA5}">
                      <a16:colId xmlns:a16="http://schemas.microsoft.com/office/drawing/2014/main" val="2235084785"/>
                    </a:ext>
                  </a:extLst>
                </a:gridCol>
                <a:gridCol w="1965339">
                  <a:extLst>
                    <a:ext uri="{9D8B030D-6E8A-4147-A177-3AD203B41FA5}">
                      <a16:colId xmlns:a16="http://schemas.microsoft.com/office/drawing/2014/main" val="1260959771"/>
                    </a:ext>
                  </a:extLst>
                </a:gridCol>
                <a:gridCol w="1965339">
                  <a:extLst>
                    <a:ext uri="{9D8B030D-6E8A-4147-A177-3AD203B41FA5}">
                      <a16:colId xmlns:a16="http://schemas.microsoft.com/office/drawing/2014/main" val="517262229"/>
                    </a:ext>
                  </a:extLst>
                </a:gridCol>
                <a:gridCol w="1100590">
                  <a:extLst>
                    <a:ext uri="{9D8B030D-6E8A-4147-A177-3AD203B41FA5}">
                      <a16:colId xmlns:a16="http://schemas.microsoft.com/office/drawing/2014/main" val="2247987532"/>
                    </a:ext>
                  </a:extLst>
                </a:gridCol>
              </a:tblGrid>
              <a:tr h="522077">
                <a:tc>
                  <a:txBody>
                    <a:bodyPr/>
                    <a:lstStyle/>
                    <a:p>
                      <a:pPr algn="l" fontAlgn="ctr">
                        <a:buNone/>
                      </a:pPr>
                      <a:r>
                        <a:rPr lang="en-IN" sz="1600" b="1" u="none" strike="noStrike" dirty="0">
                          <a:solidFill>
                            <a:schemeClr val="tx1"/>
                          </a:solidFill>
                          <a:effectLst/>
                        </a:rPr>
                        <a:t>Score Range </a:t>
                      </a:r>
                      <a:endParaRPr lang="en-IN" sz="1600" b="1" i="0" u="none" strike="noStrike" dirty="0">
                        <a:solidFill>
                          <a:schemeClr val="tx1"/>
                        </a:solidFill>
                        <a:effectLst/>
                        <a:latin typeface="Aptos" panose="020B0004020202020204" pitchFamily="34" charset="0"/>
                      </a:endParaRPr>
                    </a:p>
                  </a:txBody>
                  <a:tcPr marL="9525" marR="9525" marT="9525" marB="0" anchor="ctr"/>
                </a:tc>
                <a:tc>
                  <a:txBody>
                    <a:bodyPr/>
                    <a:lstStyle/>
                    <a:p>
                      <a:pPr algn="l" fontAlgn="ctr">
                        <a:buNone/>
                      </a:pPr>
                      <a:r>
                        <a:rPr lang="en-IN" sz="1600" b="1" u="none" strike="noStrike" dirty="0">
                          <a:solidFill>
                            <a:schemeClr val="tx1"/>
                          </a:solidFill>
                          <a:effectLst/>
                        </a:rPr>
                        <a:t>Name of the District </a:t>
                      </a:r>
                      <a:endParaRPr lang="en-IN" sz="1600" b="1" i="0" u="none" strike="noStrike" dirty="0">
                        <a:solidFill>
                          <a:schemeClr val="tx1"/>
                        </a:solidFill>
                        <a:effectLst/>
                        <a:latin typeface="Aptos" panose="020B0004020202020204" pitchFamily="34" charset="0"/>
                      </a:endParaRPr>
                    </a:p>
                  </a:txBody>
                  <a:tcPr marL="9525" marR="9525" marT="9525" marB="0" anchor="ctr"/>
                </a:tc>
                <a:tc>
                  <a:txBody>
                    <a:bodyPr/>
                    <a:lstStyle/>
                    <a:p>
                      <a:pPr algn="l" fontAlgn="ctr">
                        <a:buNone/>
                      </a:pPr>
                      <a:r>
                        <a:rPr lang="en-IN" sz="1600" b="1" u="none" strike="noStrike" dirty="0">
                          <a:solidFill>
                            <a:schemeClr val="tx1"/>
                          </a:solidFill>
                          <a:effectLst/>
                        </a:rPr>
                        <a:t>State </a:t>
                      </a:r>
                      <a:endParaRPr lang="en-IN" sz="1600" b="1" i="0" u="none" strike="noStrike" dirty="0">
                        <a:solidFill>
                          <a:schemeClr val="tx1"/>
                        </a:solidFill>
                        <a:effectLst/>
                        <a:latin typeface="Aptos" panose="020B0004020202020204" pitchFamily="34" charset="0"/>
                      </a:endParaRPr>
                    </a:p>
                  </a:txBody>
                  <a:tcPr marL="9525" marR="9525" marT="9525" marB="0" anchor="ctr"/>
                </a:tc>
                <a:tc>
                  <a:txBody>
                    <a:bodyPr/>
                    <a:lstStyle/>
                    <a:p>
                      <a:pPr algn="ctr" fontAlgn="ctr">
                        <a:buNone/>
                      </a:pPr>
                      <a:r>
                        <a:rPr lang="en-IN" sz="1600" b="1" u="none" strike="noStrike" dirty="0">
                          <a:solidFill>
                            <a:schemeClr val="tx1"/>
                          </a:solidFill>
                          <a:effectLst/>
                        </a:rPr>
                        <a:t>Score</a:t>
                      </a:r>
                      <a:endParaRPr lang="en-IN" sz="1600" b="1" i="0" u="none" strike="noStrike" dirty="0">
                        <a:solidFill>
                          <a:schemeClr val="tx1"/>
                        </a:solidFill>
                        <a:effectLst/>
                        <a:latin typeface="Aptos" panose="020B0004020202020204" pitchFamily="34" charset="0"/>
                      </a:endParaRPr>
                    </a:p>
                  </a:txBody>
                  <a:tcPr marL="9525" marR="9525" marT="9525" marB="0" anchor="ctr"/>
                </a:tc>
                <a:extLst>
                  <a:ext uri="{0D108BD9-81ED-4DB2-BD59-A6C34878D82A}">
                    <a16:rowId xmlns:a16="http://schemas.microsoft.com/office/drawing/2014/main" val="1802110956"/>
                  </a:ext>
                </a:extLst>
              </a:tr>
              <a:tr h="337434">
                <a:tc rowSpan="2">
                  <a:txBody>
                    <a:bodyPr/>
                    <a:lstStyle/>
                    <a:p>
                      <a:pPr algn="l" fontAlgn="ctr">
                        <a:buNone/>
                      </a:pPr>
                      <a:r>
                        <a:rPr lang="en-IN" sz="1600" u="none" strike="noStrike" dirty="0">
                          <a:solidFill>
                            <a:schemeClr val="tx1"/>
                          </a:solidFill>
                          <a:effectLst/>
                        </a:rPr>
                        <a:t>51- 60 </a:t>
                      </a:r>
                      <a:br>
                        <a:rPr lang="en-IN" sz="1600" u="none" strike="noStrike" dirty="0">
                          <a:solidFill>
                            <a:schemeClr val="tx1"/>
                          </a:solidFill>
                          <a:effectLst/>
                        </a:rPr>
                      </a:br>
                      <a:r>
                        <a:rPr lang="en-IN" sz="1600" u="none" strike="noStrike" dirty="0">
                          <a:solidFill>
                            <a:schemeClr val="tx1"/>
                          </a:solidFill>
                          <a:effectLst/>
                        </a:rPr>
                        <a:t>(Very High Priority)</a:t>
                      </a:r>
                      <a:endParaRPr lang="en-IN" sz="1600" b="1"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Udaipur</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Rajasthan</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57</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1315247514"/>
                  </a:ext>
                </a:extLst>
              </a:tr>
              <a:tr h="337434">
                <a:tc vMerge="1">
                  <a:txBody>
                    <a:bodyPr/>
                    <a:lstStyle/>
                    <a:p>
                      <a:endParaRPr lang="en-IN"/>
                    </a:p>
                  </a:txBody>
                  <a:tcPr/>
                </a:tc>
                <a:tc>
                  <a:txBody>
                    <a:bodyPr/>
                    <a:lstStyle/>
                    <a:p>
                      <a:pPr algn="l" fontAlgn="ctr">
                        <a:buNone/>
                      </a:pPr>
                      <a:r>
                        <a:rPr lang="en-IN" sz="1600" u="none" strike="noStrike" dirty="0">
                          <a:solidFill>
                            <a:schemeClr val="tx1"/>
                          </a:solidFill>
                          <a:effectLst/>
                        </a:rPr>
                        <a:t>Alwar </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Rajasthan</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51</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44934347"/>
                  </a:ext>
                </a:extLst>
              </a:tr>
              <a:tr h="337434">
                <a:tc rowSpan="3">
                  <a:txBody>
                    <a:bodyPr/>
                    <a:lstStyle/>
                    <a:p>
                      <a:pPr algn="l" fontAlgn="ctr">
                        <a:buNone/>
                      </a:pPr>
                      <a:r>
                        <a:rPr lang="en-IN" sz="1600" u="none" strike="noStrike" dirty="0">
                          <a:solidFill>
                            <a:schemeClr val="tx1"/>
                          </a:solidFill>
                          <a:effectLst/>
                        </a:rPr>
                        <a:t>41-50 </a:t>
                      </a:r>
                      <a:br>
                        <a:rPr lang="en-IN" sz="1600" u="none" strike="noStrike" dirty="0">
                          <a:solidFill>
                            <a:schemeClr val="tx1"/>
                          </a:solidFill>
                          <a:effectLst/>
                        </a:rPr>
                      </a:br>
                      <a:r>
                        <a:rPr lang="en-IN" sz="1600" u="none" strike="noStrike" dirty="0">
                          <a:solidFill>
                            <a:schemeClr val="tx1"/>
                          </a:solidFill>
                          <a:effectLst/>
                        </a:rPr>
                        <a:t>(High Priority)</a:t>
                      </a:r>
                      <a:endParaRPr lang="en-IN" sz="1600" b="1"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err="1">
                          <a:solidFill>
                            <a:schemeClr val="tx1"/>
                          </a:solidFill>
                          <a:effectLst/>
                        </a:rPr>
                        <a:t>Banaskata</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Gujarat</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48</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106952376"/>
                  </a:ext>
                </a:extLst>
              </a:tr>
              <a:tr h="337434">
                <a:tc vMerge="1">
                  <a:txBody>
                    <a:bodyPr/>
                    <a:lstStyle/>
                    <a:p>
                      <a:endParaRPr lang="en-IN"/>
                    </a:p>
                  </a:txBody>
                  <a:tcPr/>
                </a:tc>
                <a:tc>
                  <a:txBody>
                    <a:bodyPr/>
                    <a:lstStyle/>
                    <a:p>
                      <a:pPr algn="l" fontAlgn="ctr">
                        <a:buNone/>
                      </a:pPr>
                      <a:r>
                        <a:rPr lang="en-IN" sz="1600" u="none" strike="noStrike" dirty="0" err="1">
                          <a:solidFill>
                            <a:schemeClr val="tx1"/>
                          </a:solidFill>
                          <a:effectLst/>
                        </a:rPr>
                        <a:t>Sirohi</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Rajasthan</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42</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3577031086"/>
                  </a:ext>
                </a:extLst>
              </a:tr>
              <a:tr h="337434">
                <a:tc vMerge="1">
                  <a:txBody>
                    <a:bodyPr/>
                    <a:lstStyle/>
                    <a:p>
                      <a:endParaRPr lang="en-IN"/>
                    </a:p>
                  </a:txBody>
                  <a:tcPr/>
                </a:tc>
                <a:tc>
                  <a:txBody>
                    <a:bodyPr/>
                    <a:lstStyle/>
                    <a:p>
                      <a:pPr algn="l" fontAlgn="ctr">
                        <a:buNone/>
                      </a:pPr>
                      <a:r>
                        <a:rPr lang="en-IN" sz="1600" u="none" strike="noStrike" dirty="0">
                          <a:solidFill>
                            <a:schemeClr val="tx1"/>
                          </a:solidFill>
                          <a:effectLst/>
                        </a:rPr>
                        <a:t>Dungarpur </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Rajasthan</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41</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3878525945"/>
                  </a:ext>
                </a:extLst>
              </a:tr>
              <a:tr h="337434">
                <a:tc rowSpan="7">
                  <a:txBody>
                    <a:bodyPr/>
                    <a:lstStyle/>
                    <a:p>
                      <a:pPr algn="l" fontAlgn="ctr">
                        <a:buNone/>
                      </a:pPr>
                      <a:r>
                        <a:rPr lang="en-IN" sz="1600" u="none" strike="noStrike" dirty="0">
                          <a:solidFill>
                            <a:schemeClr val="tx1"/>
                          </a:solidFill>
                          <a:effectLst/>
                        </a:rPr>
                        <a:t>31-40</a:t>
                      </a:r>
                      <a:br>
                        <a:rPr lang="en-IN" sz="1600" u="none" strike="noStrike" dirty="0">
                          <a:solidFill>
                            <a:schemeClr val="tx1"/>
                          </a:solidFill>
                          <a:effectLst/>
                        </a:rPr>
                      </a:br>
                      <a:r>
                        <a:rPr lang="en-IN" sz="1600" u="none" strike="noStrike" dirty="0">
                          <a:solidFill>
                            <a:schemeClr val="tx1"/>
                          </a:solidFill>
                          <a:effectLst/>
                        </a:rPr>
                        <a:t>(Moderate Priority)</a:t>
                      </a:r>
                      <a:endParaRPr lang="en-IN" sz="1600" b="1"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Jaipur </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Rajasthan</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39</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3053533872"/>
                  </a:ext>
                </a:extLst>
              </a:tr>
              <a:tr h="494219">
                <a:tc vMerge="1">
                  <a:txBody>
                    <a:bodyPr/>
                    <a:lstStyle/>
                    <a:p>
                      <a:endParaRPr lang="en-IN"/>
                    </a:p>
                  </a:txBody>
                  <a:tcPr/>
                </a:tc>
                <a:tc>
                  <a:txBody>
                    <a:bodyPr/>
                    <a:lstStyle/>
                    <a:p>
                      <a:pPr algn="l" fontAlgn="ctr">
                        <a:buNone/>
                      </a:pPr>
                      <a:r>
                        <a:rPr lang="en-IN" sz="1600" u="none" strike="noStrike" dirty="0">
                          <a:solidFill>
                            <a:schemeClr val="tx1"/>
                          </a:solidFill>
                          <a:effectLst/>
                        </a:rPr>
                        <a:t>Ajmer</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Rajasthan</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39</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1037134706"/>
                  </a:ext>
                </a:extLst>
              </a:tr>
              <a:tr h="337434">
                <a:tc vMerge="1">
                  <a:txBody>
                    <a:bodyPr/>
                    <a:lstStyle/>
                    <a:p>
                      <a:endParaRPr lang="en-IN"/>
                    </a:p>
                  </a:txBody>
                  <a:tcPr/>
                </a:tc>
                <a:tc>
                  <a:txBody>
                    <a:bodyPr/>
                    <a:lstStyle/>
                    <a:p>
                      <a:pPr algn="l" fontAlgn="ctr">
                        <a:buNone/>
                      </a:pPr>
                      <a:r>
                        <a:rPr lang="en-IN" sz="1600" u="none" strike="noStrike" dirty="0">
                          <a:solidFill>
                            <a:schemeClr val="tx1"/>
                          </a:solidFill>
                          <a:effectLst/>
                        </a:rPr>
                        <a:t>Pali</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Rajasthan</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37</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1554783079"/>
                  </a:ext>
                </a:extLst>
              </a:tr>
              <a:tr h="337434">
                <a:tc vMerge="1">
                  <a:txBody>
                    <a:bodyPr/>
                    <a:lstStyle/>
                    <a:p>
                      <a:endParaRPr lang="en-IN"/>
                    </a:p>
                  </a:txBody>
                  <a:tcPr/>
                </a:tc>
                <a:tc>
                  <a:txBody>
                    <a:bodyPr/>
                    <a:lstStyle/>
                    <a:p>
                      <a:pPr algn="l" fontAlgn="ctr">
                        <a:buNone/>
                      </a:pPr>
                      <a:r>
                        <a:rPr lang="en-IN" sz="1600" u="none" strike="noStrike" dirty="0" err="1">
                          <a:solidFill>
                            <a:schemeClr val="tx1"/>
                          </a:solidFill>
                          <a:effectLst/>
                        </a:rPr>
                        <a:t>Rajsamand</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Rajasthan</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36</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4102796665"/>
                  </a:ext>
                </a:extLst>
              </a:tr>
              <a:tr h="337434">
                <a:tc vMerge="1">
                  <a:txBody>
                    <a:bodyPr/>
                    <a:lstStyle/>
                    <a:p>
                      <a:endParaRPr lang="en-IN"/>
                    </a:p>
                  </a:txBody>
                  <a:tcPr/>
                </a:tc>
                <a:tc>
                  <a:txBody>
                    <a:bodyPr/>
                    <a:lstStyle/>
                    <a:p>
                      <a:pPr algn="l" fontAlgn="ctr">
                        <a:buNone/>
                      </a:pPr>
                      <a:r>
                        <a:rPr lang="en-IN" sz="1600" u="none" strike="noStrike" dirty="0" err="1">
                          <a:solidFill>
                            <a:schemeClr val="tx1"/>
                          </a:solidFill>
                          <a:effectLst/>
                        </a:rPr>
                        <a:t>Pratapgargh</a:t>
                      </a:r>
                      <a:r>
                        <a:rPr lang="en-IN" sz="1600" u="none" strike="noStrike" dirty="0">
                          <a:solidFill>
                            <a:schemeClr val="tx1"/>
                          </a:solidFill>
                          <a:effectLst/>
                        </a:rPr>
                        <a:t> </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Rajasthan</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35</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611160918"/>
                  </a:ext>
                </a:extLst>
              </a:tr>
              <a:tr h="337434">
                <a:tc vMerge="1">
                  <a:txBody>
                    <a:bodyPr/>
                    <a:lstStyle/>
                    <a:p>
                      <a:endParaRPr lang="en-IN"/>
                    </a:p>
                  </a:txBody>
                  <a:tcPr/>
                </a:tc>
                <a:tc>
                  <a:txBody>
                    <a:bodyPr/>
                    <a:lstStyle/>
                    <a:p>
                      <a:pPr algn="l" fontAlgn="ctr">
                        <a:buNone/>
                      </a:pPr>
                      <a:r>
                        <a:rPr lang="en-IN" sz="1600" u="none" strike="noStrike" dirty="0" err="1">
                          <a:solidFill>
                            <a:schemeClr val="tx1"/>
                          </a:solidFill>
                          <a:effectLst/>
                        </a:rPr>
                        <a:t>Banswara</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Rajasthan</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35</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1669379012"/>
                  </a:ext>
                </a:extLst>
              </a:tr>
              <a:tr h="318435">
                <a:tc vMerge="1">
                  <a:txBody>
                    <a:bodyPr/>
                    <a:lstStyle/>
                    <a:p>
                      <a:endParaRPr lang="en-IN"/>
                    </a:p>
                  </a:txBody>
                  <a:tcPr/>
                </a:tc>
                <a:tc>
                  <a:txBody>
                    <a:bodyPr/>
                    <a:lstStyle/>
                    <a:p>
                      <a:pPr algn="l" fontAlgn="ctr">
                        <a:buNone/>
                      </a:pPr>
                      <a:r>
                        <a:rPr lang="en-IN" sz="1600" u="none" strike="noStrike" dirty="0" err="1">
                          <a:solidFill>
                            <a:schemeClr val="tx1"/>
                          </a:solidFill>
                          <a:effectLst/>
                        </a:rPr>
                        <a:t>Sabarkantha</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l" fontAlgn="ctr">
                        <a:buNone/>
                      </a:pPr>
                      <a:r>
                        <a:rPr lang="en-IN" sz="1600" u="none" strike="noStrike" dirty="0">
                          <a:solidFill>
                            <a:schemeClr val="tx1"/>
                          </a:solidFill>
                          <a:effectLst/>
                        </a:rPr>
                        <a:t>Gujarat</a:t>
                      </a:r>
                      <a:endParaRPr lang="en-IN" sz="1600" b="0" i="0" u="none" strike="noStrike" dirty="0">
                        <a:solidFill>
                          <a:schemeClr val="tx1"/>
                        </a:solidFill>
                        <a:effectLst/>
                        <a:latin typeface="Aptos" panose="020B0004020202020204" pitchFamily="34" charset="0"/>
                      </a:endParaRPr>
                    </a:p>
                  </a:txBody>
                  <a:tcPr marL="9525" marR="9525" marT="9525" marB="0"/>
                </a:tc>
                <a:tc>
                  <a:txBody>
                    <a:bodyPr/>
                    <a:lstStyle/>
                    <a:p>
                      <a:pPr algn="ctr" fontAlgn="ctr">
                        <a:buNone/>
                      </a:pPr>
                      <a:r>
                        <a:rPr lang="en-IN" sz="1600" u="none" strike="noStrike" dirty="0">
                          <a:solidFill>
                            <a:schemeClr val="tx1"/>
                          </a:solidFill>
                          <a:effectLst/>
                        </a:rPr>
                        <a:t>33</a:t>
                      </a:r>
                      <a:endParaRPr lang="en-IN" sz="16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850705415"/>
                  </a:ext>
                </a:extLst>
              </a:tr>
            </a:tbl>
          </a:graphicData>
        </a:graphic>
      </p:graphicFrame>
      <p:sp>
        <p:nvSpPr>
          <p:cNvPr id="16" name="TextBox 15">
            <a:extLst>
              <a:ext uri="{FF2B5EF4-FFF2-40B4-BE49-F238E27FC236}">
                <a16:creationId xmlns:a16="http://schemas.microsoft.com/office/drawing/2014/main" id="{9CAFF0F0-3F24-2E5C-CA85-1D15D9082137}"/>
              </a:ext>
            </a:extLst>
          </p:cNvPr>
          <p:cNvSpPr txBox="1"/>
          <p:nvPr/>
        </p:nvSpPr>
        <p:spPr>
          <a:xfrm>
            <a:off x="210295" y="6965009"/>
            <a:ext cx="13882222" cy="523220"/>
          </a:xfrm>
          <a:prstGeom prst="rect">
            <a:avLst/>
          </a:prstGeom>
          <a:noFill/>
        </p:spPr>
        <p:txBody>
          <a:bodyPr wrap="square">
            <a:spAutoFit/>
          </a:bodyPr>
          <a:lstStyle/>
          <a:p>
            <a:r>
              <a:rPr lang="en-IN" sz="1400" i="1" dirty="0"/>
              <a:t>Note: Most indicator-wise data used for district scoring and prioritization was compiled from two key reference publications: the Report on Scoping Study of the Aravalli Hills and the Detailed Action Plan for Restoration of Aravalli (Aravalli Green Wall Initiative) published by the Ministry of Environment, Forest and Climate Change (</a:t>
            </a:r>
            <a:r>
              <a:rPr lang="en-IN" sz="1400" i="1" dirty="0" err="1"/>
              <a:t>MoEFCC</a:t>
            </a:r>
            <a:r>
              <a:rPr lang="en-IN" sz="1400" i="1" dirty="0"/>
              <a:t>).</a:t>
            </a:r>
          </a:p>
        </p:txBody>
      </p:sp>
      <p:grpSp>
        <p:nvGrpSpPr>
          <p:cNvPr id="4" name="Group 3">
            <a:extLst>
              <a:ext uri="{FF2B5EF4-FFF2-40B4-BE49-F238E27FC236}">
                <a16:creationId xmlns:a16="http://schemas.microsoft.com/office/drawing/2014/main" id="{F0D0A1D4-334F-38F0-67AB-C871A73F174E}"/>
              </a:ext>
            </a:extLst>
          </p:cNvPr>
          <p:cNvGrpSpPr/>
          <p:nvPr/>
        </p:nvGrpSpPr>
        <p:grpSpPr>
          <a:xfrm>
            <a:off x="227596" y="-134930"/>
            <a:ext cx="14254677" cy="1440253"/>
            <a:chOff x="227596" y="-134930"/>
            <a:chExt cx="14254677" cy="1640100"/>
          </a:xfrm>
        </p:grpSpPr>
        <p:pic>
          <p:nvPicPr>
            <p:cNvPr id="10" name="Picture 9">
              <a:extLst>
                <a:ext uri="{FF2B5EF4-FFF2-40B4-BE49-F238E27FC236}">
                  <a16:creationId xmlns:a16="http://schemas.microsoft.com/office/drawing/2014/main" id="{F06364BF-78BB-C271-3BD9-A441EFFB6473}"/>
                </a:ext>
              </a:extLst>
            </p:cNvPr>
            <p:cNvPicPr>
              <a:picLocks noChangeAspect="1"/>
            </p:cNvPicPr>
            <p:nvPr/>
          </p:nvPicPr>
          <p:blipFill rotWithShape="1">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14" name="Group 13">
              <a:extLst>
                <a:ext uri="{FF2B5EF4-FFF2-40B4-BE49-F238E27FC236}">
                  <a16:creationId xmlns:a16="http://schemas.microsoft.com/office/drawing/2014/main" id="{74E8778A-B8A3-DD4E-8392-4485760A8217}"/>
                </a:ext>
              </a:extLst>
            </p:cNvPr>
            <p:cNvGrpSpPr/>
            <p:nvPr/>
          </p:nvGrpSpPr>
          <p:grpSpPr>
            <a:xfrm>
              <a:off x="6077754" y="-28752"/>
              <a:ext cx="2531856" cy="1334075"/>
              <a:chOff x="8006213" y="153214"/>
              <a:chExt cx="3466189" cy="2168939"/>
            </a:xfrm>
          </p:grpSpPr>
          <p:pic>
            <p:nvPicPr>
              <p:cNvPr id="17" name="Picture 4">
                <a:extLst>
                  <a:ext uri="{FF2B5EF4-FFF2-40B4-BE49-F238E27FC236}">
                    <a16:creationId xmlns:a16="http://schemas.microsoft.com/office/drawing/2014/main" id="{7638DA3C-28DB-3B3A-3406-CB9889FFCA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750DF505-E84A-DE6B-5F5F-6A6AB45757B8}"/>
                  </a:ext>
                </a:extLst>
              </p:cNvPr>
              <p:cNvPicPr>
                <a:picLocks noChangeAspect="1"/>
              </p:cNvPicPr>
              <p:nvPr/>
            </p:nvPicPr>
            <p:blipFill>
              <a:blip r:embed="rId5"/>
              <a:stretch>
                <a:fillRect/>
              </a:stretch>
            </p:blipFill>
            <p:spPr>
              <a:xfrm>
                <a:off x="9601200" y="315139"/>
                <a:ext cx="1871202" cy="1933575"/>
              </a:xfrm>
              <a:prstGeom prst="rect">
                <a:avLst/>
              </a:prstGeom>
            </p:spPr>
          </p:pic>
        </p:grpSp>
        <p:pic>
          <p:nvPicPr>
            <p:cNvPr id="15" name="Picture 14" descr="A blue and white logo with white text&#10;&#10;Description automatically generated">
              <a:extLst>
                <a:ext uri="{FF2B5EF4-FFF2-40B4-BE49-F238E27FC236}">
                  <a16:creationId xmlns:a16="http://schemas.microsoft.com/office/drawing/2014/main" id="{774B4FE5-D91B-1D57-6757-A6E23C4F992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grpSp>
        <p:nvGrpSpPr>
          <p:cNvPr id="19" name="Group 18">
            <a:extLst>
              <a:ext uri="{FF2B5EF4-FFF2-40B4-BE49-F238E27FC236}">
                <a16:creationId xmlns:a16="http://schemas.microsoft.com/office/drawing/2014/main" id="{83ADA81C-9055-463E-3735-DC35B826E91B}"/>
              </a:ext>
            </a:extLst>
          </p:cNvPr>
          <p:cNvGrpSpPr/>
          <p:nvPr/>
        </p:nvGrpSpPr>
        <p:grpSpPr>
          <a:xfrm>
            <a:off x="0" y="7607980"/>
            <a:ext cx="14630400" cy="577096"/>
            <a:chOff x="0" y="7607980"/>
            <a:chExt cx="14630400" cy="577096"/>
          </a:xfrm>
        </p:grpSpPr>
        <p:pic>
          <p:nvPicPr>
            <p:cNvPr id="20" name="Google Shape;72;p14">
              <a:extLst>
                <a:ext uri="{FF2B5EF4-FFF2-40B4-BE49-F238E27FC236}">
                  <a16:creationId xmlns:a16="http://schemas.microsoft.com/office/drawing/2014/main" id="{BD38888E-5555-8A8F-CF27-30B54DCFE666}"/>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177" y="7639050"/>
              <a:ext cx="5947577" cy="54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73;p14">
              <a:extLst>
                <a:ext uri="{FF2B5EF4-FFF2-40B4-BE49-F238E27FC236}">
                  <a16:creationId xmlns:a16="http://schemas.microsoft.com/office/drawing/2014/main" id="{4D2733F2-409C-76DB-B62B-B8FA85D13B01}"/>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30663" y="7645138"/>
              <a:ext cx="1082367" cy="49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Google Shape;77;p14">
              <a:extLst>
                <a:ext uri="{FF2B5EF4-FFF2-40B4-BE49-F238E27FC236}">
                  <a16:creationId xmlns:a16="http://schemas.microsoft.com/office/drawing/2014/main" id="{5C7782CB-18A3-0D33-7745-879861EDEA7C}"/>
                </a:ext>
              </a:extLst>
            </p:cNvPr>
            <p:cNvCxnSpPr>
              <a:cxnSpLocks noChangeShapeType="1"/>
            </p:cNvCxnSpPr>
            <p:nvPr/>
          </p:nvCxnSpPr>
          <p:spPr bwMode="auto">
            <a:xfrm>
              <a:off x="0" y="7607980"/>
              <a:ext cx="14630400"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pSp>
      <p:sp>
        <p:nvSpPr>
          <p:cNvPr id="23" name="Text 0">
            <a:extLst>
              <a:ext uri="{FF2B5EF4-FFF2-40B4-BE49-F238E27FC236}">
                <a16:creationId xmlns:a16="http://schemas.microsoft.com/office/drawing/2014/main" id="{6E80C7D0-6ECE-AF17-443B-9A2143285226}"/>
              </a:ext>
            </a:extLst>
          </p:cNvPr>
          <p:cNvSpPr/>
          <p:nvPr/>
        </p:nvSpPr>
        <p:spPr>
          <a:xfrm>
            <a:off x="376517" y="1338535"/>
            <a:ext cx="6490446" cy="603239"/>
          </a:xfrm>
          <a:prstGeom prst="rect">
            <a:avLst/>
          </a:prstGeom>
          <a:solidFill>
            <a:schemeClr val="accent6">
              <a:lumMod val="60000"/>
              <a:lumOff val="40000"/>
            </a:schemeClr>
          </a:solidFill>
          <a:ln/>
        </p:spPr>
        <p:txBody>
          <a:bodyPr wrap="square" rtlCol="0" anchor="ctr"/>
          <a:lstStyle/>
          <a:p>
            <a:pPr algn="ctr"/>
            <a:r>
              <a:rPr lang="en-IN" sz="2800" b="1" dirty="0"/>
              <a:t>Parameters used for District</a:t>
            </a:r>
            <a:endParaRPr lang="en-US" sz="2800" b="1" dirty="0"/>
          </a:p>
        </p:txBody>
      </p:sp>
      <p:sp>
        <p:nvSpPr>
          <p:cNvPr id="24" name="Text 0">
            <a:extLst>
              <a:ext uri="{FF2B5EF4-FFF2-40B4-BE49-F238E27FC236}">
                <a16:creationId xmlns:a16="http://schemas.microsoft.com/office/drawing/2014/main" id="{3941B08D-AF09-CD23-3620-F05B639089E5}"/>
              </a:ext>
            </a:extLst>
          </p:cNvPr>
          <p:cNvSpPr/>
          <p:nvPr/>
        </p:nvSpPr>
        <p:spPr>
          <a:xfrm>
            <a:off x="7242802" y="1305323"/>
            <a:ext cx="6625598" cy="603239"/>
          </a:xfrm>
          <a:prstGeom prst="rect">
            <a:avLst/>
          </a:prstGeom>
          <a:solidFill>
            <a:schemeClr val="accent6">
              <a:lumMod val="60000"/>
              <a:lumOff val="40000"/>
            </a:schemeClr>
          </a:solidFill>
          <a:ln/>
        </p:spPr>
        <p:txBody>
          <a:bodyPr wrap="square" rtlCol="0" anchor="ctr"/>
          <a:lstStyle/>
          <a:p>
            <a:pPr algn="ctr"/>
            <a:r>
              <a:rPr lang="en-IN" sz="2800" b="1" dirty="0"/>
              <a:t>Prioritized Districts based on the Scoring </a:t>
            </a:r>
            <a:endParaRPr lang="en-US" sz="2800" b="1" dirty="0"/>
          </a:p>
        </p:txBody>
      </p:sp>
    </p:spTree>
    <p:extLst>
      <p:ext uri="{BB962C8B-B14F-4D97-AF65-F5344CB8AC3E}">
        <p14:creationId xmlns:p14="http://schemas.microsoft.com/office/powerpoint/2010/main" val="779237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584089" y="1205101"/>
            <a:ext cx="13716000" cy="502920"/>
          </a:xfrm>
          <a:prstGeom prst="rect">
            <a:avLst/>
          </a:prstGeom>
          <a:noFill/>
          <a:ln/>
        </p:spPr>
        <p:txBody>
          <a:bodyPr wrap="square" rtlCol="0" anchor="ctr"/>
          <a:lstStyle/>
          <a:p>
            <a:pPr marL="0" indent="0">
              <a:buNone/>
            </a:pPr>
            <a:endParaRPr lang="en-US" sz="2700" dirty="0"/>
          </a:p>
        </p:txBody>
      </p:sp>
      <p:sp>
        <p:nvSpPr>
          <p:cNvPr id="4" name="Shape 2"/>
          <p:cNvSpPr/>
          <p:nvPr/>
        </p:nvSpPr>
        <p:spPr>
          <a:xfrm>
            <a:off x="228600" y="2338587"/>
            <a:ext cx="3154680" cy="3626485"/>
          </a:xfrm>
          <a:prstGeom prst="roundRect">
            <a:avLst>
              <a:gd name="adj" fmla="val 2029"/>
            </a:avLst>
          </a:prstGeom>
          <a:solidFill>
            <a:schemeClr val="bg1"/>
          </a:solidFill>
          <a:ln w="12700">
            <a:solidFill>
              <a:srgbClr val="D6E5DC"/>
            </a:solidFill>
            <a:prstDash val="solid"/>
          </a:ln>
          <a:effectLst>
            <a:outerShdw blurRad="50800" dist="38100" dir="2700000" algn="tl" rotWithShape="0">
              <a:prstClr val="black">
                <a:alpha val="40000"/>
              </a:prstClr>
            </a:outerShdw>
          </a:effectLst>
        </p:spPr>
        <p:txBody>
          <a:bodyPr/>
          <a:lstStyle/>
          <a:p>
            <a:endParaRPr lang="en-IN"/>
          </a:p>
        </p:txBody>
      </p:sp>
      <p:sp>
        <p:nvSpPr>
          <p:cNvPr id="6" name="Text 4"/>
          <p:cNvSpPr>
            <a:spLocks/>
          </p:cNvSpPr>
          <p:nvPr/>
        </p:nvSpPr>
        <p:spPr>
          <a:xfrm>
            <a:off x="640080" y="1417320"/>
            <a:ext cx="384048" cy="384048"/>
          </a:xfrm>
          <a:prstGeom prst="rect">
            <a:avLst/>
          </a:prstGeom>
          <a:noFill/>
          <a:ln/>
        </p:spPr>
        <p:txBody>
          <a:bodyPr wrap="square" rtlCol="0" anchor="ctr"/>
          <a:lstStyle/>
          <a:p>
            <a:pPr marL="0" indent="0" algn="ctr">
              <a:buNone/>
            </a:pPr>
            <a:endParaRPr lang="en-US" sz="1600" dirty="0"/>
          </a:p>
        </p:txBody>
      </p:sp>
      <p:sp>
        <p:nvSpPr>
          <p:cNvPr id="7" name="Text 5"/>
          <p:cNvSpPr/>
          <p:nvPr/>
        </p:nvSpPr>
        <p:spPr>
          <a:xfrm>
            <a:off x="172660" y="2444577"/>
            <a:ext cx="2697480" cy="685800"/>
          </a:xfrm>
          <a:prstGeom prst="rect">
            <a:avLst/>
          </a:prstGeom>
          <a:noFill/>
          <a:ln/>
        </p:spPr>
        <p:txBody>
          <a:bodyPr wrap="square" rtlCol="0" anchor="t"/>
          <a:lstStyle/>
          <a:p>
            <a:pPr marL="0" indent="0">
              <a:buNone/>
            </a:pPr>
            <a:r>
              <a:rPr lang="en-US" sz="2000" b="1" dirty="0">
                <a:solidFill>
                  <a:srgbClr val="1B4332"/>
                </a:solidFill>
                <a:latin typeface="Calibri" pitchFamily="34" charset="0"/>
                <a:ea typeface="Calibri" pitchFamily="34" charset="-122"/>
                <a:cs typeface="Calibri" pitchFamily="34" charset="-120"/>
              </a:rPr>
              <a:t>     1) Ground Validation</a:t>
            </a:r>
          </a:p>
          <a:p>
            <a:pPr marL="0" indent="0">
              <a:buNone/>
            </a:pPr>
            <a:endParaRPr lang="en-US" sz="2000" b="1" dirty="0">
              <a:solidFill>
                <a:srgbClr val="1B4332"/>
              </a:solidFill>
              <a:latin typeface="Calibri" pitchFamily="34" charset="0"/>
              <a:ea typeface="Calibri" pitchFamily="34" charset="-122"/>
              <a:cs typeface="Calibri" pitchFamily="34" charset="-120"/>
            </a:endParaRPr>
          </a:p>
          <a:p>
            <a:pPr marL="0" indent="0">
              <a:buNone/>
            </a:pPr>
            <a:endParaRPr lang="en-US" sz="2000" b="1" dirty="0">
              <a:solidFill>
                <a:srgbClr val="1B4332"/>
              </a:solidFill>
              <a:latin typeface="Calibri" pitchFamily="34" charset="0"/>
              <a:ea typeface="Calibri" pitchFamily="34" charset="-122"/>
              <a:cs typeface="Calibri" pitchFamily="34" charset="-120"/>
            </a:endParaRPr>
          </a:p>
          <a:p>
            <a:pPr marL="0" indent="0">
              <a:buNone/>
            </a:pPr>
            <a:endParaRPr lang="en-US" sz="2000" b="1" dirty="0">
              <a:solidFill>
                <a:srgbClr val="1B4332"/>
              </a:solidFill>
              <a:latin typeface="Calibri" pitchFamily="34" charset="0"/>
              <a:ea typeface="Calibri" pitchFamily="34" charset="-122"/>
              <a:cs typeface="Calibri" pitchFamily="34" charset="-120"/>
            </a:endParaRPr>
          </a:p>
          <a:p>
            <a:pPr marL="0" indent="0">
              <a:buNone/>
            </a:pPr>
            <a:endParaRPr lang="en-US" sz="2000" dirty="0"/>
          </a:p>
        </p:txBody>
      </p:sp>
      <p:sp>
        <p:nvSpPr>
          <p:cNvPr id="8" name="Text 6"/>
          <p:cNvSpPr/>
          <p:nvPr/>
        </p:nvSpPr>
        <p:spPr>
          <a:xfrm>
            <a:off x="217662" y="3537996"/>
            <a:ext cx="3100892" cy="2560320"/>
          </a:xfrm>
          <a:prstGeom prst="rect">
            <a:avLst/>
          </a:prstGeom>
          <a:noFill/>
          <a:ln/>
        </p:spPr>
        <p:txBody>
          <a:bodyPr wrap="square" rtlCol="0" anchor="t"/>
          <a:lstStyle/>
          <a:p>
            <a:pPr>
              <a:lnSpc>
                <a:spcPct val="120000"/>
              </a:lnSpc>
            </a:pPr>
            <a:r>
              <a:rPr lang="en-IN" sz="1600" dirty="0"/>
              <a:t>Field consultations followed district prioritisation to validate ground realities and identify locally relevant restoration priorities.</a:t>
            </a:r>
            <a:endParaRPr lang="en-US" sz="1600" dirty="0">
              <a:solidFill>
                <a:srgbClr val="1F2A24"/>
              </a:solidFill>
              <a:latin typeface="Calibri" pitchFamily="34" charset="0"/>
              <a:ea typeface="Calibri" pitchFamily="34" charset="-122"/>
              <a:cs typeface="Calibri" pitchFamily="34" charset="-120"/>
            </a:endParaRPr>
          </a:p>
        </p:txBody>
      </p:sp>
      <p:sp>
        <p:nvSpPr>
          <p:cNvPr id="9" name="Shape 7"/>
          <p:cNvSpPr/>
          <p:nvPr/>
        </p:nvSpPr>
        <p:spPr>
          <a:xfrm>
            <a:off x="3639312" y="3177540"/>
            <a:ext cx="310896" cy="274320"/>
          </a:xfrm>
          <a:prstGeom prst="rightArrow">
            <a:avLst/>
          </a:prstGeom>
          <a:solidFill>
            <a:srgbClr val="2D6A4F"/>
          </a:solidFill>
          <a:ln/>
        </p:spPr>
        <p:txBody>
          <a:bodyPr/>
          <a:lstStyle/>
          <a:p>
            <a:endParaRPr lang="en-IN"/>
          </a:p>
        </p:txBody>
      </p:sp>
      <p:sp>
        <p:nvSpPr>
          <p:cNvPr id="10" name="Shape 8"/>
          <p:cNvSpPr/>
          <p:nvPr/>
        </p:nvSpPr>
        <p:spPr>
          <a:xfrm>
            <a:off x="3977640" y="2338587"/>
            <a:ext cx="2980944" cy="3620388"/>
          </a:xfrm>
          <a:prstGeom prst="roundRect">
            <a:avLst>
              <a:gd name="adj" fmla="val 2029"/>
            </a:avLst>
          </a:prstGeom>
          <a:solidFill>
            <a:schemeClr val="bg2">
              <a:lumMod val="90000"/>
            </a:schemeClr>
          </a:solidFill>
          <a:ln w="12700">
            <a:solidFill>
              <a:srgbClr val="D6E5DC"/>
            </a:solidFill>
            <a:prstDash val="solid"/>
          </a:ln>
        </p:spPr>
        <p:txBody>
          <a:bodyPr/>
          <a:lstStyle/>
          <a:p>
            <a:endParaRPr lang="en-IN"/>
          </a:p>
        </p:txBody>
      </p:sp>
      <p:sp>
        <p:nvSpPr>
          <p:cNvPr id="12" name="Text 10"/>
          <p:cNvSpPr/>
          <p:nvPr/>
        </p:nvSpPr>
        <p:spPr>
          <a:xfrm>
            <a:off x="4160520" y="1417320"/>
            <a:ext cx="384048" cy="384048"/>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3" name="Text 11"/>
          <p:cNvSpPr/>
          <p:nvPr/>
        </p:nvSpPr>
        <p:spPr>
          <a:xfrm>
            <a:off x="4046220" y="2532663"/>
            <a:ext cx="3040380" cy="685800"/>
          </a:xfrm>
          <a:prstGeom prst="rect">
            <a:avLst/>
          </a:prstGeom>
          <a:noFill/>
          <a:ln/>
        </p:spPr>
        <p:txBody>
          <a:bodyPr wrap="square" rtlCol="0" anchor="t"/>
          <a:lstStyle/>
          <a:p>
            <a:pPr marL="0" indent="0">
              <a:buNone/>
            </a:pPr>
            <a:r>
              <a:rPr lang="en-US" sz="2000" b="1" dirty="0">
                <a:solidFill>
                  <a:srgbClr val="1B4332"/>
                </a:solidFill>
                <a:latin typeface="Calibri" pitchFamily="34" charset="0"/>
                <a:ea typeface="Calibri" pitchFamily="34" charset="-122"/>
                <a:cs typeface="Calibri" pitchFamily="34" charset="-120"/>
              </a:rPr>
              <a:t>2) Representative Districts</a:t>
            </a:r>
            <a:endParaRPr lang="en-US" sz="2000" dirty="0"/>
          </a:p>
        </p:txBody>
      </p:sp>
      <p:sp>
        <p:nvSpPr>
          <p:cNvPr id="14" name="Text 12"/>
          <p:cNvSpPr/>
          <p:nvPr/>
        </p:nvSpPr>
        <p:spPr>
          <a:xfrm>
            <a:off x="4151017" y="3583870"/>
            <a:ext cx="2743200" cy="3048842"/>
          </a:xfrm>
          <a:prstGeom prst="rect">
            <a:avLst/>
          </a:prstGeom>
          <a:noFill/>
          <a:ln/>
        </p:spPr>
        <p:txBody>
          <a:bodyPr wrap="square" rtlCol="0" anchor="t"/>
          <a:lstStyle/>
          <a:p>
            <a:pPr>
              <a:lnSpc>
                <a:spcPct val="110000"/>
              </a:lnSpc>
              <a:spcAft>
                <a:spcPts val="600"/>
              </a:spcAft>
              <a:buSzPct val="100000"/>
            </a:pPr>
            <a:r>
              <a:rPr lang="en-US" sz="1600" dirty="0">
                <a:solidFill>
                  <a:srgbClr val="1F2A24"/>
                </a:solidFill>
                <a:latin typeface="Calibri" pitchFamily="34" charset="0"/>
                <a:ea typeface="Calibri" pitchFamily="34" charset="-122"/>
                <a:cs typeface="Calibri" pitchFamily="34" charset="-120"/>
              </a:rPr>
              <a:t>Gujarat: Banaskantha, Sabarkantha</a:t>
            </a:r>
            <a:endParaRPr lang="en-US" sz="1600" dirty="0"/>
          </a:p>
          <a:p>
            <a:pPr>
              <a:lnSpc>
                <a:spcPct val="110000"/>
              </a:lnSpc>
              <a:spcAft>
                <a:spcPts val="600"/>
              </a:spcAft>
              <a:buSzPct val="100000"/>
            </a:pPr>
            <a:r>
              <a:rPr lang="en-US" sz="1600" dirty="0">
                <a:solidFill>
                  <a:srgbClr val="1F2A24"/>
                </a:solidFill>
                <a:latin typeface="Calibri" pitchFamily="34" charset="0"/>
                <a:ea typeface="Calibri" pitchFamily="34" charset="-122"/>
                <a:cs typeface="Calibri" pitchFamily="34" charset="-120"/>
              </a:rPr>
              <a:t>Rajasthan: Udaipur (South Aravalli), Alwar (North Aravalli)</a:t>
            </a:r>
            <a:endParaRPr lang="en-US" sz="1600" dirty="0"/>
          </a:p>
        </p:txBody>
      </p:sp>
      <p:sp>
        <p:nvSpPr>
          <p:cNvPr id="15" name="Shape 13"/>
          <p:cNvSpPr/>
          <p:nvPr/>
        </p:nvSpPr>
        <p:spPr>
          <a:xfrm>
            <a:off x="7159752" y="3177540"/>
            <a:ext cx="310896" cy="274320"/>
          </a:xfrm>
          <a:prstGeom prst="rightArrow">
            <a:avLst/>
          </a:prstGeom>
          <a:solidFill>
            <a:srgbClr val="2D6A4F"/>
          </a:solidFill>
          <a:ln/>
        </p:spPr>
        <p:txBody>
          <a:bodyPr/>
          <a:lstStyle/>
          <a:p>
            <a:endParaRPr lang="en-IN"/>
          </a:p>
        </p:txBody>
      </p:sp>
      <p:sp>
        <p:nvSpPr>
          <p:cNvPr id="18" name="Text 16"/>
          <p:cNvSpPr/>
          <p:nvPr/>
        </p:nvSpPr>
        <p:spPr>
          <a:xfrm>
            <a:off x="7680960" y="1417320"/>
            <a:ext cx="384048" cy="384048"/>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20" name="Text 18"/>
          <p:cNvSpPr/>
          <p:nvPr/>
        </p:nvSpPr>
        <p:spPr>
          <a:xfrm>
            <a:off x="7552944" y="3009913"/>
            <a:ext cx="2613032" cy="1686208"/>
          </a:xfrm>
          <a:prstGeom prst="rect">
            <a:avLst/>
          </a:prstGeom>
          <a:noFill/>
          <a:ln/>
        </p:spPr>
        <p:txBody>
          <a:bodyPr wrap="square" rtlCol="0" anchor="t"/>
          <a:lstStyle/>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District Admin (Collector, ADM, RAC)</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Forest Dept (DCF, ACF)</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Horticulture Dept</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NABARD</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NRLM / Rajeevika</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Tribal Dev. Dept (TDO)</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Krishi Vigyan Kendra (KVK)</a:t>
            </a:r>
            <a:endParaRPr lang="en-US" sz="1600" dirty="0"/>
          </a:p>
        </p:txBody>
      </p:sp>
      <p:sp>
        <p:nvSpPr>
          <p:cNvPr id="21" name="Shape 19"/>
          <p:cNvSpPr/>
          <p:nvPr/>
        </p:nvSpPr>
        <p:spPr>
          <a:xfrm>
            <a:off x="10680192" y="3177540"/>
            <a:ext cx="310896" cy="274320"/>
          </a:xfrm>
          <a:prstGeom prst="rightArrow">
            <a:avLst/>
          </a:prstGeom>
          <a:solidFill>
            <a:srgbClr val="2D6A4F"/>
          </a:solidFill>
          <a:ln/>
        </p:spPr>
        <p:txBody>
          <a:bodyPr/>
          <a:lstStyle/>
          <a:p>
            <a:endParaRPr lang="en-IN"/>
          </a:p>
        </p:txBody>
      </p:sp>
      <p:sp>
        <p:nvSpPr>
          <p:cNvPr id="24" name="Text 22"/>
          <p:cNvSpPr/>
          <p:nvPr/>
        </p:nvSpPr>
        <p:spPr>
          <a:xfrm>
            <a:off x="11201400" y="1417320"/>
            <a:ext cx="384048" cy="384048"/>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43" name="Shape 14">
            <a:extLst>
              <a:ext uri="{FF2B5EF4-FFF2-40B4-BE49-F238E27FC236}">
                <a16:creationId xmlns:a16="http://schemas.microsoft.com/office/drawing/2014/main" id="{235AABC9-1754-5EAC-E6C5-CF191C192EB8}"/>
              </a:ext>
            </a:extLst>
          </p:cNvPr>
          <p:cNvSpPr/>
          <p:nvPr/>
        </p:nvSpPr>
        <p:spPr>
          <a:xfrm>
            <a:off x="7488577" y="2359841"/>
            <a:ext cx="2953512" cy="3584477"/>
          </a:xfrm>
          <a:prstGeom prst="roundRect">
            <a:avLst>
              <a:gd name="adj" fmla="val 2029"/>
            </a:avLst>
          </a:prstGeom>
          <a:solidFill>
            <a:schemeClr val="bg1"/>
          </a:solidFill>
          <a:ln w="12700">
            <a:solidFill>
              <a:srgbClr val="D6E5DC"/>
            </a:solidFill>
            <a:prstDash val="solid"/>
          </a:ln>
        </p:spPr>
        <p:txBody>
          <a:bodyPr/>
          <a:lstStyle/>
          <a:p>
            <a:endParaRPr lang="en-IN" dirty="0"/>
          </a:p>
        </p:txBody>
      </p:sp>
      <p:sp>
        <p:nvSpPr>
          <p:cNvPr id="44" name="Text 17">
            <a:extLst>
              <a:ext uri="{FF2B5EF4-FFF2-40B4-BE49-F238E27FC236}">
                <a16:creationId xmlns:a16="http://schemas.microsoft.com/office/drawing/2014/main" id="{01B2B971-F61D-4B50-37C9-28179C788562}"/>
              </a:ext>
            </a:extLst>
          </p:cNvPr>
          <p:cNvSpPr/>
          <p:nvPr/>
        </p:nvSpPr>
        <p:spPr>
          <a:xfrm>
            <a:off x="7494270" y="2420058"/>
            <a:ext cx="3075835" cy="685800"/>
          </a:xfrm>
          <a:prstGeom prst="rect">
            <a:avLst/>
          </a:prstGeom>
          <a:noFill/>
          <a:ln/>
        </p:spPr>
        <p:txBody>
          <a:bodyPr wrap="square" rtlCol="0" anchor="t"/>
          <a:lstStyle/>
          <a:p>
            <a:pPr marL="0" indent="0">
              <a:buNone/>
            </a:pPr>
            <a:r>
              <a:rPr lang="en-US" sz="2000" b="1" dirty="0">
                <a:solidFill>
                  <a:srgbClr val="1B4332"/>
                </a:solidFill>
                <a:latin typeface="Calibri" pitchFamily="34" charset="0"/>
                <a:ea typeface="Calibri" pitchFamily="34" charset="-122"/>
                <a:cs typeface="Calibri" pitchFamily="34" charset="-120"/>
              </a:rPr>
              <a:t>3)  16 Stakeholders, 7 Institutions</a:t>
            </a:r>
            <a:endParaRPr lang="en-US" sz="2000" dirty="0"/>
          </a:p>
        </p:txBody>
      </p:sp>
      <p:sp>
        <p:nvSpPr>
          <p:cNvPr id="45" name="Text 18">
            <a:extLst>
              <a:ext uri="{FF2B5EF4-FFF2-40B4-BE49-F238E27FC236}">
                <a16:creationId xmlns:a16="http://schemas.microsoft.com/office/drawing/2014/main" id="{BDD3C47D-05C3-107F-2A2A-2BA54DF44A3A}"/>
              </a:ext>
            </a:extLst>
          </p:cNvPr>
          <p:cNvSpPr/>
          <p:nvPr/>
        </p:nvSpPr>
        <p:spPr>
          <a:xfrm>
            <a:off x="7570873" y="3549476"/>
            <a:ext cx="2613032" cy="1686208"/>
          </a:xfrm>
          <a:prstGeom prst="rect">
            <a:avLst/>
          </a:prstGeom>
          <a:noFill/>
          <a:ln/>
        </p:spPr>
        <p:txBody>
          <a:bodyPr wrap="square" rtlCol="0" anchor="t"/>
          <a:lstStyle/>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District Administration  (Collector, ADM, RDC)</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Forest Dept (DCF, ACF)</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Horticulture Dept</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NABARD</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NRLM / Rajeevika</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Tribal Dev. Dept (TDO)</a:t>
            </a:r>
            <a:endParaRPr lang="en-US" sz="1600" dirty="0"/>
          </a:p>
          <a:p>
            <a:pPr marL="285750" indent="-285750">
              <a:buSzPct val="100000"/>
              <a:buFont typeface="Arial" panose="020B0604020202020204" pitchFamily="34" charset="0"/>
              <a:buChar char="•"/>
            </a:pPr>
            <a:r>
              <a:rPr lang="en-US" sz="1600" dirty="0">
                <a:solidFill>
                  <a:srgbClr val="1F2A24"/>
                </a:solidFill>
                <a:latin typeface="Calibri" pitchFamily="34" charset="0"/>
                <a:ea typeface="Calibri" pitchFamily="34" charset="-122"/>
                <a:cs typeface="Calibri" pitchFamily="34" charset="-120"/>
              </a:rPr>
              <a:t>Krishi Vigyan Kendra (KVK)</a:t>
            </a:r>
            <a:endParaRPr lang="en-US" sz="1600" dirty="0"/>
          </a:p>
        </p:txBody>
      </p:sp>
      <p:sp>
        <p:nvSpPr>
          <p:cNvPr id="46" name="Shape 20">
            <a:extLst>
              <a:ext uri="{FF2B5EF4-FFF2-40B4-BE49-F238E27FC236}">
                <a16:creationId xmlns:a16="http://schemas.microsoft.com/office/drawing/2014/main" id="{753D8A48-A9DD-477A-0C2A-81A6427E8FA1}"/>
              </a:ext>
            </a:extLst>
          </p:cNvPr>
          <p:cNvSpPr/>
          <p:nvPr/>
        </p:nvSpPr>
        <p:spPr>
          <a:xfrm>
            <a:off x="11018520" y="2359841"/>
            <a:ext cx="2953512" cy="3605231"/>
          </a:xfrm>
          <a:prstGeom prst="roundRect">
            <a:avLst>
              <a:gd name="adj" fmla="val 2029"/>
            </a:avLst>
          </a:prstGeom>
          <a:solidFill>
            <a:schemeClr val="bg2">
              <a:lumMod val="90000"/>
            </a:schemeClr>
          </a:solidFill>
          <a:ln w="12700">
            <a:solidFill>
              <a:srgbClr val="D6E5DC"/>
            </a:solidFill>
            <a:prstDash val="solid"/>
          </a:ln>
        </p:spPr>
        <p:txBody>
          <a:bodyPr/>
          <a:lstStyle/>
          <a:p>
            <a:endParaRPr lang="en-IN"/>
          </a:p>
        </p:txBody>
      </p:sp>
      <p:sp>
        <p:nvSpPr>
          <p:cNvPr id="47" name="Text 23">
            <a:extLst>
              <a:ext uri="{FF2B5EF4-FFF2-40B4-BE49-F238E27FC236}">
                <a16:creationId xmlns:a16="http://schemas.microsoft.com/office/drawing/2014/main" id="{0E905D88-96A5-D2DB-9C4C-600747A3FDD5}"/>
              </a:ext>
            </a:extLst>
          </p:cNvPr>
          <p:cNvSpPr/>
          <p:nvPr/>
        </p:nvSpPr>
        <p:spPr>
          <a:xfrm>
            <a:off x="11274552" y="2406826"/>
            <a:ext cx="2697480" cy="685800"/>
          </a:xfrm>
          <a:prstGeom prst="rect">
            <a:avLst/>
          </a:prstGeom>
          <a:noFill/>
          <a:ln/>
        </p:spPr>
        <p:txBody>
          <a:bodyPr wrap="square" rtlCol="0" anchor="t"/>
          <a:lstStyle/>
          <a:p>
            <a:pPr marL="0" indent="0">
              <a:buNone/>
            </a:pPr>
            <a:endParaRPr lang="en-US" sz="2000" dirty="0"/>
          </a:p>
        </p:txBody>
      </p:sp>
      <p:sp>
        <p:nvSpPr>
          <p:cNvPr id="48" name="Text 24">
            <a:extLst>
              <a:ext uri="{FF2B5EF4-FFF2-40B4-BE49-F238E27FC236}">
                <a16:creationId xmlns:a16="http://schemas.microsoft.com/office/drawing/2014/main" id="{4BF02C83-523B-5DF9-F14C-3ECC3F4AB1AA}"/>
              </a:ext>
            </a:extLst>
          </p:cNvPr>
          <p:cNvSpPr/>
          <p:nvPr/>
        </p:nvSpPr>
        <p:spPr>
          <a:xfrm>
            <a:off x="11201400" y="2902263"/>
            <a:ext cx="2798064" cy="2652945"/>
          </a:xfrm>
          <a:prstGeom prst="rect">
            <a:avLst/>
          </a:prstGeom>
          <a:solidFill>
            <a:schemeClr val="bg2">
              <a:lumMod val="90000"/>
            </a:schemeClr>
          </a:solidFill>
          <a:ln/>
        </p:spPr>
        <p:txBody>
          <a:bodyPr wrap="square" rtlCol="0" anchor="t"/>
          <a:lstStyle/>
          <a:p>
            <a:pPr>
              <a:lnSpc>
                <a:spcPct val="120000"/>
              </a:lnSpc>
            </a:pPr>
            <a:r>
              <a:rPr lang="en-IN" sz="1600" dirty="0"/>
              <a:t>Conducted Focus Group Discussions (FGDs) in five representative villages using the SEPLS framework (GEF COMDEKS methodology) to validate spatial assessment findings, assess socio-ecological production landscapes, and identify community priorities and restoration challenges.</a:t>
            </a:r>
            <a:endParaRPr lang="en-US" sz="1600" dirty="0"/>
          </a:p>
        </p:txBody>
      </p:sp>
      <p:sp>
        <p:nvSpPr>
          <p:cNvPr id="50" name="TextBox 49">
            <a:extLst>
              <a:ext uri="{FF2B5EF4-FFF2-40B4-BE49-F238E27FC236}">
                <a16:creationId xmlns:a16="http://schemas.microsoft.com/office/drawing/2014/main" id="{EB2852D9-29AB-C8F0-BF68-77358F6CCAB3}"/>
              </a:ext>
            </a:extLst>
          </p:cNvPr>
          <p:cNvSpPr txBox="1"/>
          <p:nvPr/>
        </p:nvSpPr>
        <p:spPr>
          <a:xfrm>
            <a:off x="11146536" y="2532663"/>
            <a:ext cx="8884022" cy="400110"/>
          </a:xfrm>
          <a:prstGeom prst="rect">
            <a:avLst/>
          </a:prstGeom>
          <a:noFill/>
        </p:spPr>
        <p:txBody>
          <a:bodyPr wrap="square">
            <a:spAutoFit/>
          </a:bodyPr>
          <a:lstStyle/>
          <a:p>
            <a:pPr marL="0" indent="0">
              <a:buNone/>
            </a:pPr>
            <a:r>
              <a:rPr lang="en-US" sz="2000" b="1" dirty="0">
                <a:solidFill>
                  <a:srgbClr val="1B4332"/>
                </a:solidFill>
                <a:latin typeface="Calibri" pitchFamily="34" charset="0"/>
                <a:ea typeface="Calibri" pitchFamily="34" charset="-122"/>
                <a:cs typeface="Calibri" pitchFamily="34" charset="-120"/>
              </a:rPr>
              <a:t>4) Community FGDs</a:t>
            </a:r>
            <a:endParaRPr lang="en-US" sz="2000" dirty="0"/>
          </a:p>
        </p:txBody>
      </p:sp>
      <p:sp>
        <p:nvSpPr>
          <p:cNvPr id="56" name="Shape 2">
            <a:extLst>
              <a:ext uri="{FF2B5EF4-FFF2-40B4-BE49-F238E27FC236}">
                <a16:creationId xmlns:a16="http://schemas.microsoft.com/office/drawing/2014/main" id="{97387E78-6DF0-E9E9-83C9-9AF3DBBD6BB7}"/>
              </a:ext>
            </a:extLst>
          </p:cNvPr>
          <p:cNvSpPr/>
          <p:nvPr/>
        </p:nvSpPr>
        <p:spPr>
          <a:xfrm>
            <a:off x="464234" y="6396549"/>
            <a:ext cx="13391035" cy="685801"/>
          </a:xfrm>
          <a:prstGeom prst="roundRect">
            <a:avLst>
              <a:gd name="adj" fmla="val 2029"/>
            </a:avLst>
          </a:prstGeom>
          <a:solidFill>
            <a:schemeClr val="accent6">
              <a:lumMod val="40000"/>
              <a:lumOff val="60000"/>
            </a:schemeClr>
          </a:solidFill>
          <a:ln w="12700">
            <a:solidFill>
              <a:srgbClr val="D6E5DC"/>
            </a:solidFill>
            <a:prstDash val="solid"/>
          </a:ln>
        </p:spPr>
        <p:txBody>
          <a:bodyPr/>
          <a:lstStyle/>
          <a:p>
            <a:r>
              <a:rPr lang="en-IN" b="1" dirty="0"/>
              <a:t>FGDs conducted in:</a:t>
            </a:r>
            <a:endParaRPr lang="en-IN" dirty="0"/>
          </a:p>
          <a:p>
            <a:pPr lvl="0"/>
            <a:r>
              <a:rPr lang="en-IN" b="1" dirty="0"/>
              <a:t>Berla</a:t>
            </a:r>
            <a:r>
              <a:rPr lang="en-IN" dirty="0"/>
              <a:t>, Alwar (Rajasthan) , </a:t>
            </a:r>
            <a:r>
              <a:rPr lang="en-IN" b="1" dirty="0"/>
              <a:t>Sarli</a:t>
            </a:r>
            <a:r>
              <a:rPr lang="en-IN" dirty="0"/>
              <a:t>, Udaipur (Rajasthan) , </a:t>
            </a:r>
            <a:r>
              <a:rPr lang="en-IN" b="1" dirty="0" err="1"/>
              <a:t>Bekriya</a:t>
            </a:r>
            <a:r>
              <a:rPr lang="en-IN" dirty="0"/>
              <a:t>, Udaipur (Rajasthan) , </a:t>
            </a:r>
            <a:r>
              <a:rPr lang="en-IN" b="1" dirty="0"/>
              <a:t>Ganava</a:t>
            </a:r>
            <a:r>
              <a:rPr lang="en-IN" dirty="0"/>
              <a:t>, </a:t>
            </a:r>
            <a:r>
              <a:rPr lang="en-IN" dirty="0" err="1"/>
              <a:t>Sabarkantha</a:t>
            </a:r>
            <a:r>
              <a:rPr lang="en-IN" dirty="0"/>
              <a:t> (Gujarat)  </a:t>
            </a:r>
            <a:r>
              <a:rPr lang="en-IN" b="1" dirty="0" err="1"/>
              <a:t>Bedapani</a:t>
            </a:r>
            <a:r>
              <a:rPr lang="en-IN" dirty="0"/>
              <a:t>, Gujarat</a:t>
            </a:r>
          </a:p>
          <a:p>
            <a:endParaRPr lang="en-IN" dirty="0"/>
          </a:p>
        </p:txBody>
      </p:sp>
      <p:grpSp>
        <p:nvGrpSpPr>
          <p:cNvPr id="3" name="Group 2">
            <a:extLst>
              <a:ext uri="{FF2B5EF4-FFF2-40B4-BE49-F238E27FC236}">
                <a16:creationId xmlns:a16="http://schemas.microsoft.com/office/drawing/2014/main" id="{1BA5C460-FED1-DC0C-DC86-CEC3153344EC}"/>
              </a:ext>
            </a:extLst>
          </p:cNvPr>
          <p:cNvGrpSpPr/>
          <p:nvPr/>
        </p:nvGrpSpPr>
        <p:grpSpPr>
          <a:xfrm>
            <a:off x="227596" y="-134930"/>
            <a:ext cx="14254677" cy="1640100"/>
            <a:chOff x="227596" y="-134930"/>
            <a:chExt cx="14254677" cy="1640100"/>
          </a:xfrm>
        </p:grpSpPr>
        <p:pic>
          <p:nvPicPr>
            <p:cNvPr id="5" name="Picture 4">
              <a:extLst>
                <a:ext uri="{FF2B5EF4-FFF2-40B4-BE49-F238E27FC236}">
                  <a16:creationId xmlns:a16="http://schemas.microsoft.com/office/drawing/2014/main" id="{4AF747AF-9AAC-4987-25D6-D5F9C24BAD9D}"/>
                </a:ext>
              </a:extLst>
            </p:cNvPr>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11" name="Group 10">
              <a:extLst>
                <a:ext uri="{FF2B5EF4-FFF2-40B4-BE49-F238E27FC236}">
                  <a16:creationId xmlns:a16="http://schemas.microsoft.com/office/drawing/2014/main" id="{D358BC08-BD41-4514-E1D9-F8C11867C4CA}"/>
                </a:ext>
              </a:extLst>
            </p:cNvPr>
            <p:cNvGrpSpPr/>
            <p:nvPr/>
          </p:nvGrpSpPr>
          <p:grpSpPr>
            <a:xfrm>
              <a:off x="6077754" y="-28752"/>
              <a:ext cx="2531856" cy="1334075"/>
              <a:chOff x="8006213" y="153214"/>
              <a:chExt cx="3466189" cy="2168939"/>
            </a:xfrm>
          </p:grpSpPr>
          <p:pic>
            <p:nvPicPr>
              <p:cNvPr id="17" name="Picture 4">
                <a:extLst>
                  <a:ext uri="{FF2B5EF4-FFF2-40B4-BE49-F238E27FC236}">
                    <a16:creationId xmlns:a16="http://schemas.microsoft.com/office/drawing/2014/main" id="{7DC26A1A-C34F-8A21-4A60-7D0EB398EF2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908D9BF0-DF3F-B5D8-F74F-2D4BF2A62B55}"/>
                  </a:ext>
                </a:extLst>
              </p:cNvPr>
              <p:cNvPicPr>
                <a:picLocks noChangeAspect="1"/>
              </p:cNvPicPr>
              <p:nvPr/>
            </p:nvPicPr>
            <p:blipFill>
              <a:blip r:embed="rId6"/>
              <a:stretch>
                <a:fillRect/>
              </a:stretch>
            </p:blipFill>
            <p:spPr>
              <a:xfrm>
                <a:off x="9601200" y="315139"/>
                <a:ext cx="1871202" cy="1933575"/>
              </a:xfrm>
              <a:prstGeom prst="rect">
                <a:avLst/>
              </a:prstGeom>
            </p:spPr>
          </p:pic>
        </p:grpSp>
        <p:pic>
          <p:nvPicPr>
            <p:cNvPr id="16" name="Picture 15" descr="A blue and white logo with white text&#10;&#10;Description automatically generated">
              <a:extLst>
                <a:ext uri="{FF2B5EF4-FFF2-40B4-BE49-F238E27FC236}">
                  <a16:creationId xmlns:a16="http://schemas.microsoft.com/office/drawing/2014/main" id="{E0EACC90-A1B6-F892-ACF2-6F5F628524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grpSp>
        <p:nvGrpSpPr>
          <p:cNvPr id="22" name="Group 21">
            <a:extLst>
              <a:ext uri="{FF2B5EF4-FFF2-40B4-BE49-F238E27FC236}">
                <a16:creationId xmlns:a16="http://schemas.microsoft.com/office/drawing/2014/main" id="{D48CCE31-AF76-9A41-28F0-695F07CCC0DD}"/>
              </a:ext>
            </a:extLst>
          </p:cNvPr>
          <p:cNvGrpSpPr/>
          <p:nvPr/>
        </p:nvGrpSpPr>
        <p:grpSpPr>
          <a:xfrm>
            <a:off x="0" y="7607980"/>
            <a:ext cx="14630400" cy="577096"/>
            <a:chOff x="0" y="7607980"/>
            <a:chExt cx="14630400" cy="577096"/>
          </a:xfrm>
        </p:grpSpPr>
        <p:pic>
          <p:nvPicPr>
            <p:cNvPr id="23" name="Google Shape;72;p14">
              <a:extLst>
                <a:ext uri="{FF2B5EF4-FFF2-40B4-BE49-F238E27FC236}">
                  <a16:creationId xmlns:a16="http://schemas.microsoft.com/office/drawing/2014/main" id="{DA0E0D2B-A41D-3540-4E97-646920A0D5E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0177" y="7639050"/>
              <a:ext cx="5947577" cy="54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73;p14">
              <a:extLst>
                <a:ext uri="{FF2B5EF4-FFF2-40B4-BE49-F238E27FC236}">
                  <a16:creationId xmlns:a16="http://schemas.microsoft.com/office/drawing/2014/main" id="{31B0DE5B-87A6-5E3D-5E75-E77D3A765A7A}"/>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130663" y="7645138"/>
              <a:ext cx="1082367" cy="49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Google Shape;77;p14">
              <a:extLst>
                <a:ext uri="{FF2B5EF4-FFF2-40B4-BE49-F238E27FC236}">
                  <a16:creationId xmlns:a16="http://schemas.microsoft.com/office/drawing/2014/main" id="{B9602007-D59C-7AD5-6E73-7AAF734E75CE}"/>
                </a:ext>
              </a:extLst>
            </p:cNvPr>
            <p:cNvCxnSpPr>
              <a:cxnSpLocks noChangeShapeType="1"/>
            </p:cNvCxnSpPr>
            <p:nvPr/>
          </p:nvCxnSpPr>
          <p:spPr bwMode="auto">
            <a:xfrm>
              <a:off x="0" y="7607980"/>
              <a:ext cx="14630400"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pSp>
      <p:sp>
        <p:nvSpPr>
          <p:cNvPr id="27" name="Text 0">
            <a:extLst>
              <a:ext uri="{FF2B5EF4-FFF2-40B4-BE49-F238E27FC236}">
                <a16:creationId xmlns:a16="http://schemas.microsoft.com/office/drawing/2014/main" id="{198362D0-EA57-4997-F9C8-25AAFDA86BB3}"/>
              </a:ext>
            </a:extLst>
          </p:cNvPr>
          <p:cNvSpPr/>
          <p:nvPr/>
        </p:nvSpPr>
        <p:spPr>
          <a:xfrm>
            <a:off x="557282" y="1593600"/>
            <a:ext cx="13748918" cy="460858"/>
          </a:xfrm>
          <a:prstGeom prst="rect">
            <a:avLst/>
          </a:prstGeom>
          <a:solidFill>
            <a:schemeClr val="accent6">
              <a:lumMod val="60000"/>
              <a:lumOff val="40000"/>
            </a:schemeClr>
          </a:solidFill>
          <a:ln/>
        </p:spPr>
        <p:txBody>
          <a:bodyPr wrap="square" rtlCol="0" anchor="ctr"/>
          <a:lstStyle/>
          <a:p>
            <a:pPr marL="0" indent="0" algn="ctr">
              <a:buNone/>
            </a:pPr>
            <a:r>
              <a:rPr lang="en-US" sz="2800" b="1" dirty="0">
                <a:solidFill>
                  <a:srgbClr val="1F2A24"/>
                </a:solidFill>
                <a:latin typeface="Calibri" pitchFamily="34" charset="0"/>
                <a:ea typeface="Calibri" pitchFamily="34" charset="-122"/>
                <a:cs typeface="Calibri" pitchFamily="34" charset="-120"/>
              </a:rPr>
              <a:t>Stakeholder  Consultations and Ground Validation</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13529462" cy="658368"/>
          </a:xfrm>
          <a:prstGeom prst="rect">
            <a:avLst/>
          </a:prstGeom>
          <a:noFill/>
          <a:ln/>
        </p:spPr>
        <p:txBody>
          <a:bodyPr wrap="square" lIns="0" tIns="0" rIns="0" bIns="0" rtlCol="0" anchor="ctr"/>
          <a:lstStyle/>
          <a:p>
            <a:endParaRPr lang="en-US" sz="3600" dirty="0"/>
          </a:p>
        </p:txBody>
      </p:sp>
      <p:sp>
        <p:nvSpPr>
          <p:cNvPr id="3" name="Text 1"/>
          <p:cNvSpPr/>
          <p:nvPr/>
        </p:nvSpPr>
        <p:spPr>
          <a:xfrm>
            <a:off x="548640" y="1009498"/>
            <a:ext cx="13529462" cy="438912"/>
          </a:xfrm>
          <a:prstGeom prst="rect">
            <a:avLst/>
          </a:prstGeom>
          <a:noFill/>
          <a:ln/>
        </p:spPr>
        <p:txBody>
          <a:bodyPr wrap="square" lIns="0" tIns="0" rIns="0" bIns="0" rtlCol="0" anchor="ctr"/>
          <a:lstStyle/>
          <a:p>
            <a:endParaRPr lang="en-US" sz="1620" dirty="0"/>
          </a:p>
        </p:txBody>
      </p:sp>
      <p:sp>
        <p:nvSpPr>
          <p:cNvPr id="4" name="Shape 2"/>
          <p:cNvSpPr/>
          <p:nvPr/>
        </p:nvSpPr>
        <p:spPr>
          <a:xfrm>
            <a:off x="683568" y="2056674"/>
            <a:ext cx="4304995" cy="2578608"/>
          </a:xfrm>
          <a:prstGeom prst="roundRect">
            <a:avLst>
              <a:gd name="adj" fmla="val 3404"/>
            </a:avLst>
          </a:prstGeom>
          <a:solidFill>
            <a:schemeClr val="accent3">
              <a:lumMod val="60000"/>
              <a:lumOff val="40000"/>
            </a:schemeClr>
          </a:solidFill>
          <a:ln/>
          <a:effectLst>
            <a:outerShdw blurRad="76200" dist="25400" dir="5400000" algn="bl" rotWithShape="0">
              <a:srgbClr val="000000">
                <a:alpha val="12000"/>
              </a:srgbClr>
            </a:outerShdw>
          </a:effectLst>
        </p:spPr>
        <p:txBody>
          <a:bodyPr/>
          <a:lstStyle/>
          <a:p>
            <a:endParaRPr lang="en-IN" sz="2160"/>
          </a:p>
        </p:txBody>
      </p:sp>
      <p:sp>
        <p:nvSpPr>
          <p:cNvPr id="5" name="Shape 3"/>
          <p:cNvSpPr/>
          <p:nvPr/>
        </p:nvSpPr>
        <p:spPr>
          <a:xfrm>
            <a:off x="785386" y="2159504"/>
            <a:ext cx="680314" cy="680314"/>
          </a:xfrm>
          <a:prstGeom prst="ellipse">
            <a:avLst/>
          </a:prstGeom>
          <a:solidFill>
            <a:srgbClr val="2C5F2D"/>
          </a:solidFill>
          <a:ln/>
        </p:spPr>
        <p:txBody>
          <a:bodyPr/>
          <a:lstStyle/>
          <a:p>
            <a:endParaRPr lang="en-IN" sz="2160"/>
          </a:p>
        </p:txBody>
      </p:sp>
      <p:pic>
        <p:nvPicPr>
          <p:cNvPr id="6" name="Image 0" descr="tree.png"/>
          <p:cNvPicPr>
            <a:picLocks noChangeAspect="1"/>
          </p:cNvPicPr>
          <p:nvPr/>
        </p:nvPicPr>
        <p:blipFill>
          <a:blip r:embed="rId3"/>
          <a:stretch>
            <a:fillRect/>
          </a:stretch>
        </p:blipFill>
        <p:spPr>
          <a:xfrm>
            <a:off x="917060" y="2291178"/>
            <a:ext cx="416966" cy="416966"/>
          </a:xfrm>
          <a:prstGeom prst="rect">
            <a:avLst/>
          </a:prstGeom>
        </p:spPr>
      </p:pic>
      <p:sp>
        <p:nvSpPr>
          <p:cNvPr id="7" name="Text 4"/>
          <p:cNvSpPr/>
          <p:nvPr/>
        </p:nvSpPr>
        <p:spPr>
          <a:xfrm>
            <a:off x="703293" y="2881163"/>
            <a:ext cx="3756355" cy="548640"/>
          </a:xfrm>
          <a:prstGeom prst="rect">
            <a:avLst/>
          </a:prstGeom>
          <a:noFill/>
          <a:ln/>
        </p:spPr>
        <p:txBody>
          <a:bodyPr wrap="square" lIns="0" tIns="0" rIns="0" bIns="0" rtlCol="0" anchor="t"/>
          <a:lstStyle/>
          <a:p>
            <a:r>
              <a:rPr lang="en-US" sz="2000" b="1" dirty="0">
                <a:solidFill>
                  <a:srgbClr val="26301F"/>
                </a:solidFill>
                <a:latin typeface="Calibri" pitchFamily="34" charset="0"/>
                <a:ea typeface="Calibri" pitchFamily="34" charset="-122"/>
                <a:cs typeface="Calibri" pitchFamily="34" charset="-120"/>
              </a:rPr>
              <a:t>Forest &amp; Land Degradation</a:t>
            </a:r>
            <a:endParaRPr lang="en-US" sz="2000" b="1" dirty="0"/>
          </a:p>
        </p:txBody>
      </p:sp>
      <p:sp>
        <p:nvSpPr>
          <p:cNvPr id="8" name="Text 5"/>
          <p:cNvSpPr/>
          <p:nvPr/>
        </p:nvSpPr>
        <p:spPr>
          <a:xfrm>
            <a:off x="703297" y="3221320"/>
            <a:ext cx="3756355" cy="1086307"/>
          </a:xfrm>
          <a:prstGeom prst="rect">
            <a:avLst/>
          </a:prstGeom>
          <a:noFill/>
          <a:ln/>
        </p:spPr>
        <p:txBody>
          <a:bodyPr wrap="square" lIns="0" tIns="0" rIns="0" bIns="0" rtlCol="0" anchor="t"/>
          <a:lstStyle/>
          <a:p>
            <a:pPr>
              <a:lnSpc>
                <a:spcPts val="2640"/>
              </a:lnSpc>
            </a:pPr>
            <a:r>
              <a:rPr lang="en-US" dirty="0">
                <a:latin typeface="Calibri" pitchFamily="34" charset="0"/>
                <a:ea typeface="Calibri" pitchFamily="34" charset="-122"/>
                <a:cs typeface="Calibri" pitchFamily="34" charset="-120"/>
              </a:rPr>
              <a:t>Invasive species, erosion, and shrinking forest cover are reducing ecosystem resilience.</a:t>
            </a:r>
            <a:endParaRPr lang="en-US" dirty="0"/>
          </a:p>
        </p:txBody>
      </p:sp>
      <p:sp>
        <p:nvSpPr>
          <p:cNvPr id="9" name="Shape 6"/>
          <p:cNvSpPr/>
          <p:nvPr/>
        </p:nvSpPr>
        <p:spPr>
          <a:xfrm>
            <a:off x="5287193" y="2003148"/>
            <a:ext cx="4304995" cy="2578608"/>
          </a:xfrm>
          <a:prstGeom prst="roundRect">
            <a:avLst>
              <a:gd name="adj" fmla="val 3404"/>
            </a:avLst>
          </a:prstGeom>
          <a:solidFill>
            <a:schemeClr val="accent3">
              <a:lumMod val="20000"/>
              <a:lumOff val="80000"/>
            </a:schemeClr>
          </a:solidFill>
          <a:ln/>
          <a:effectLst>
            <a:outerShdw blurRad="76200" dist="25400" dir="5400000" algn="bl" rotWithShape="0">
              <a:srgbClr val="000000">
                <a:alpha val="12000"/>
              </a:srgbClr>
            </a:outerShdw>
          </a:effectLst>
        </p:spPr>
        <p:txBody>
          <a:bodyPr/>
          <a:lstStyle/>
          <a:p>
            <a:endParaRPr lang="en-IN" sz="2160"/>
          </a:p>
        </p:txBody>
      </p:sp>
      <p:sp>
        <p:nvSpPr>
          <p:cNvPr id="10" name="Shape 7"/>
          <p:cNvSpPr/>
          <p:nvPr/>
        </p:nvSpPr>
        <p:spPr>
          <a:xfrm>
            <a:off x="5489653" y="2023557"/>
            <a:ext cx="680314" cy="680314"/>
          </a:xfrm>
          <a:prstGeom prst="ellipse">
            <a:avLst/>
          </a:prstGeom>
          <a:solidFill>
            <a:srgbClr val="2C5F2D"/>
          </a:solidFill>
          <a:ln/>
        </p:spPr>
        <p:txBody>
          <a:bodyPr/>
          <a:lstStyle/>
          <a:p>
            <a:endParaRPr lang="en-IN" sz="2160"/>
          </a:p>
        </p:txBody>
      </p:sp>
      <p:pic>
        <p:nvPicPr>
          <p:cNvPr id="11" name="Image 1" descr="water.png"/>
          <p:cNvPicPr>
            <a:picLocks noChangeAspect="1"/>
          </p:cNvPicPr>
          <p:nvPr/>
        </p:nvPicPr>
        <p:blipFill>
          <a:blip r:embed="rId4"/>
          <a:stretch>
            <a:fillRect/>
          </a:stretch>
        </p:blipFill>
        <p:spPr>
          <a:xfrm>
            <a:off x="5621327" y="2155231"/>
            <a:ext cx="416966" cy="416966"/>
          </a:xfrm>
          <a:prstGeom prst="rect">
            <a:avLst/>
          </a:prstGeom>
        </p:spPr>
      </p:pic>
      <p:sp>
        <p:nvSpPr>
          <p:cNvPr id="12" name="Text 8"/>
          <p:cNvSpPr/>
          <p:nvPr/>
        </p:nvSpPr>
        <p:spPr>
          <a:xfrm>
            <a:off x="5435194" y="2820010"/>
            <a:ext cx="3756355" cy="548640"/>
          </a:xfrm>
          <a:prstGeom prst="rect">
            <a:avLst/>
          </a:prstGeom>
          <a:noFill/>
          <a:ln/>
        </p:spPr>
        <p:txBody>
          <a:bodyPr wrap="square" lIns="0" tIns="0" rIns="0" bIns="0" rtlCol="0" anchor="t"/>
          <a:lstStyle/>
          <a:p>
            <a:r>
              <a:rPr lang="en-US" sz="2000" b="1" dirty="0">
                <a:solidFill>
                  <a:srgbClr val="26301F"/>
                </a:solidFill>
                <a:latin typeface="Calibri" pitchFamily="34" charset="0"/>
                <a:ea typeface="Calibri" pitchFamily="34" charset="-122"/>
                <a:cs typeface="Calibri" pitchFamily="34" charset="-120"/>
              </a:rPr>
              <a:t>Water Scarcity</a:t>
            </a:r>
            <a:endParaRPr lang="en-US" sz="2000" dirty="0"/>
          </a:p>
        </p:txBody>
      </p:sp>
      <p:sp>
        <p:nvSpPr>
          <p:cNvPr id="13" name="Text 9"/>
          <p:cNvSpPr/>
          <p:nvPr/>
        </p:nvSpPr>
        <p:spPr>
          <a:xfrm>
            <a:off x="5435194" y="3231490"/>
            <a:ext cx="3756355" cy="822960"/>
          </a:xfrm>
          <a:prstGeom prst="rect">
            <a:avLst/>
          </a:prstGeom>
          <a:noFill/>
          <a:ln/>
        </p:spPr>
        <p:txBody>
          <a:bodyPr wrap="square" lIns="0" tIns="0" rIns="0" bIns="0" rtlCol="0" anchor="t"/>
          <a:lstStyle/>
          <a:p>
            <a:pPr>
              <a:lnSpc>
                <a:spcPct val="108000"/>
              </a:lnSpc>
            </a:pPr>
            <a:r>
              <a:rPr lang="en-US" dirty="0">
                <a:latin typeface="Calibri" pitchFamily="34" charset="0"/>
                <a:ea typeface="Calibri" pitchFamily="34" charset="-122"/>
                <a:cs typeface="Calibri" pitchFamily="34" charset="-120"/>
              </a:rPr>
              <a:t>Poor recharge, degraded water bodies, and rainfed farming heighten climate vulnerability.</a:t>
            </a:r>
            <a:endParaRPr lang="en-US" dirty="0"/>
          </a:p>
        </p:txBody>
      </p:sp>
      <p:sp>
        <p:nvSpPr>
          <p:cNvPr id="14" name="Shape 10"/>
          <p:cNvSpPr/>
          <p:nvPr/>
        </p:nvSpPr>
        <p:spPr>
          <a:xfrm>
            <a:off x="9908035" y="2056674"/>
            <a:ext cx="4304995" cy="2578608"/>
          </a:xfrm>
          <a:prstGeom prst="roundRect">
            <a:avLst>
              <a:gd name="adj" fmla="val 3404"/>
            </a:avLst>
          </a:prstGeom>
          <a:solidFill>
            <a:schemeClr val="accent3">
              <a:lumMod val="60000"/>
              <a:lumOff val="40000"/>
            </a:schemeClr>
          </a:solidFill>
          <a:ln/>
          <a:effectLst>
            <a:outerShdw blurRad="76200" dist="25400" dir="5400000" algn="bl" rotWithShape="0">
              <a:srgbClr val="000000">
                <a:alpha val="12000"/>
              </a:srgbClr>
            </a:outerShdw>
          </a:effectLst>
        </p:spPr>
        <p:txBody>
          <a:bodyPr/>
          <a:lstStyle/>
          <a:p>
            <a:endParaRPr lang="en-IN" sz="2160"/>
          </a:p>
        </p:txBody>
      </p:sp>
      <p:sp>
        <p:nvSpPr>
          <p:cNvPr id="15" name="Shape 11"/>
          <p:cNvSpPr/>
          <p:nvPr/>
        </p:nvSpPr>
        <p:spPr>
          <a:xfrm>
            <a:off x="10080345" y="2134707"/>
            <a:ext cx="680314" cy="680314"/>
          </a:xfrm>
          <a:prstGeom prst="ellipse">
            <a:avLst/>
          </a:prstGeom>
          <a:solidFill>
            <a:srgbClr val="2C5F2D"/>
          </a:solidFill>
          <a:ln/>
        </p:spPr>
        <p:txBody>
          <a:bodyPr/>
          <a:lstStyle/>
          <a:p>
            <a:endParaRPr lang="en-IN" sz="2160"/>
          </a:p>
        </p:txBody>
      </p:sp>
      <p:pic>
        <p:nvPicPr>
          <p:cNvPr id="16" name="Image 2" descr="paw.png"/>
          <p:cNvPicPr>
            <a:picLocks noChangeAspect="1"/>
          </p:cNvPicPr>
          <p:nvPr/>
        </p:nvPicPr>
        <p:blipFill>
          <a:blip r:embed="rId5"/>
          <a:stretch>
            <a:fillRect/>
          </a:stretch>
        </p:blipFill>
        <p:spPr>
          <a:xfrm>
            <a:off x="10212019" y="2286905"/>
            <a:ext cx="416966" cy="416966"/>
          </a:xfrm>
          <a:prstGeom prst="rect">
            <a:avLst/>
          </a:prstGeom>
        </p:spPr>
      </p:pic>
      <p:sp>
        <p:nvSpPr>
          <p:cNvPr id="17" name="Text 12"/>
          <p:cNvSpPr/>
          <p:nvPr/>
        </p:nvSpPr>
        <p:spPr>
          <a:xfrm>
            <a:off x="10047427" y="2820010"/>
            <a:ext cx="3756355" cy="548640"/>
          </a:xfrm>
          <a:prstGeom prst="rect">
            <a:avLst/>
          </a:prstGeom>
          <a:noFill/>
          <a:ln/>
        </p:spPr>
        <p:txBody>
          <a:bodyPr wrap="square" lIns="0" tIns="0" rIns="0" bIns="0" rtlCol="0" anchor="t"/>
          <a:lstStyle/>
          <a:p>
            <a:r>
              <a:rPr lang="en-US" sz="2000" b="1" dirty="0">
                <a:solidFill>
                  <a:srgbClr val="26301F"/>
                </a:solidFill>
                <a:latin typeface="Calibri" pitchFamily="34" charset="0"/>
                <a:ea typeface="Calibri" pitchFamily="34" charset="-122"/>
                <a:cs typeface="Calibri" pitchFamily="34" charset="-120"/>
              </a:rPr>
              <a:t>Biodiversity Loss</a:t>
            </a:r>
            <a:endParaRPr lang="en-US" sz="2000" dirty="0"/>
          </a:p>
        </p:txBody>
      </p:sp>
      <p:sp>
        <p:nvSpPr>
          <p:cNvPr id="18" name="Text 13"/>
          <p:cNvSpPr/>
          <p:nvPr/>
        </p:nvSpPr>
        <p:spPr>
          <a:xfrm>
            <a:off x="10047427" y="3324758"/>
            <a:ext cx="3756355" cy="822960"/>
          </a:xfrm>
          <a:prstGeom prst="rect">
            <a:avLst/>
          </a:prstGeom>
          <a:noFill/>
          <a:ln/>
        </p:spPr>
        <p:txBody>
          <a:bodyPr wrap="square" lIns="0" tIns="0" rIns="0" bIns="0" rtlCol="0" anchor="t"/>
          <a:lstStyle/>
          <a:p>
            <a:pPr>
              <a:lnSpc>
                <a:spcPct val="108000"/>
              </a:lnSpc>
            </a:pPr>
            <a:r>
              <a:rPr lang="en-US" dirty="0">
                <a:latin typeface="Calibri" pitchFamily="34" charset="0"/>
                <a:ea typeface="Calibri" pitchFamily="34" charset="-122"/>
                <a:cs typeface="Calibri" pitchFamily="34" charset="-120"/>
              </a:rPr>
              <a:t>Reduced ecological connectivity threatens native and RET species habitats.</a:t>
            </a:r>
            <a:endParaRPr lang="en-US" dirty="0"/>
          </a:p>
        </p:txBody>
      </p:sp>
      <p:sp>
        <p:nvSpPr>
          <p:cNvPr id="19" name="Shape 14"/>
          <p:cNvSpPr/>
          <p:nvPr/>
        </p:nvSpPr>
        <p:spPr>
          <a:xfrm>
            <a:off x="703293" y="4832327"/>
            <a:ext cx="4304995" cy="2578608"/>
          </a:xfrm>
          <a:prstGeom prst="roundRect">
            <a:avLst>
              <a:gd name="adj" fmla="val 3404"/>
            </a:avLst>
          </a:prstGeom>
          <a:solidFill>
            <a:schemeClr val="accent3">
              <a:lumMod val="60000"/>
              <a:lumOff val="40000"/>
            </a:schemeClr>
          </a:solidFill>
          <a:ln/>
          <a:effectLst>
            <a:outerShdw blurRad="76200" dist="25400" dir="5400000" algn="bl" rotWithShape="0">
              <a:srgbClr val="000000">
                <a:alpha val="12000"/>
              </a:srgbClr>
            </a:outerShdw>
          </a:effectLst>
        </p:spPr>
        <p:txBody>
          <a:bodyPr/>
          <a:lstStyle/>
          <a:p>
            <a:endParaRPr lang="en-IN" sz="2160"/>
          </a:p>
        </p:txBody>
      </p:sp>
      <p:sp>
        <p:nvSpPr>
          <p:cNvPr id="20" name="Shape 15"/>
          <p:cNvSpPr/>
          <p:nvPr/>
        </p:nvSpPr>
        <p:spPr>
          <a:xfrm>
            <a:off x="855878" y="4893869"/>
            <a:ext cx="680314" cy="680314"/>
          </a:xfrm>
          <a:prstGeom prst="ellipse">
            <a:avLst/>
          </a:prstGeom>
          <a:solidFill>
            <a:srgbClr val="2C5F2D"/>
          </a:solidFill>
          <a:ln/>
        </p:spPr>
        <p:txBody>
          <a:bodyPr/>
          <a:lstStyle/>
          <a:p>
            <a:endParaRPr lang="en-IN" sz="2160"/>
          </a:p>
        </p:txBody>
      </p:sp>
      <p:pic>
        <p:nvPicPr>
          <p:cNvPr id="21" name="Image 3" descr="seedling.png"/>
          <p:cNvPicPr>
            <a:picLocks noChangeAspect="1"/>
          </p:cNvPicPr>
          <p:nvPr/>
        </p:nvPicPr>
        <p:blipFill>
          <a:blip r:embed="rId6"/>
          <a:stretch>
            <a:fillRect/>
          </a:stretch>
        </p:blipFill>
        <p:spPr>
          <a:xfrm>
            <a:off x="987552" y="5025543"/>
            <a:ext cx="416966" cy="416966"/>
          </a:xfrm>
          <a:prstGeom prst="rect">
            <a:avLst/>
          </a:prstGeom>
        </p:spPr>
      </p:pic>
      <p:sp>
        <p:nvSpPr>
          <p:cNvPr id="22" name="Text 16"/>
          <p:cNvSpPr/>
          <p:nvPr/>
        </p:nvSpPr>
        <p:spPr>
          <a:xfrm>
            <a:off x="760493" y="5749747"/>
            <a:ext cx="3756355" cy="548640"/>
          </a:xfrm>
          <a:prstGeom prst="rect">
            <a:avLst/>
          </a:prstGeom>
          <a:noFill/>
          <a:ln/>
        </p:spPr>
        <p:txBody>
          <a:bodyPr wrap="square" lIns="0" tIns="0" rIns="0" bIns="0" rtlCol="0" anchor="t"/>
          <a:lstStyle/>
          <a:p>
            <a:r>
              <a:rPr lang="en-US" sz="2000" b="1" dirty="0">
                <a:solidFill>
                  <a:srgbClr val="26301F"/>
                </a:solidFill>
                <a:latin typeface="Calibri" pitchFamily="34" charset="0"/>
                <a:ea typeface="Calibri" pitchFamily="34" charset="-122"/>
                <a:cs typeface="Calibri" pitchFamily="34" charset="-120"/>
              </a:rPr>
              <a:t>Livelihoods &amp; NTFP</a:t>
            </a:r>
            <a:endParaRPr lang="en-US" sz="2000" dirty="0"/>
          </a:p>
        </p:txBody>
      </p:sp>
      <p:sp>
        <p:nvSpPr>
          <p:cNvPr id="23" name="Text 17"/>
          <p:cNvSpPr/>
          <p:nvPr/>
        </p:nvSpPr>
        <p:spPr>
          <a:xfrm>
            <a:off x="760494" y="6112653"/>
            <a:ext cx="3756355" cy="822960"/>
          </a:xfrm>
          <a:prstGeom prst="rect">
            <a:avLst/>
          </a:prstGeom>
          <a:noFill/>
          <a:ln/>
        </p:spPr>
        <p:txBody>
          <a:bodyPr wrap="square" lIns="0" tIns="0" rIns="0" bIns="0" rtlCol="0" anchor="t"/>
          <a:lstStyle/>
          <a:p>
            <a:pPr>
              <a:lnSpc>
                <a:spcPct val="108000"/>
              </a:lnSpc>
            </a:pPr>
            <a:r>
              <a:rPr lang="en-IN" dirty="0"/>
              <a:t>Weak NTFP value chains and a shift from traditional to commercial agriculture.</a:t>
            </a:r>
            <a:endParaRPr lang="en-US" dirty="0"/>
          </a:p>
        </p:txBody>
      </p:sp>
      <p:sp>
        <p:nvSpPr>
          <p:cNvPr id="24" name="Shape 18"/>
          <p:cNvSpPr/>
          <p:nvPr/>
        </p:nvSpPr>
        <p:spPr>
          <a:xfrm>
            <a:off x="5295802" y="4942520"/>
            <a:ext cx="4304995" cy="2578608"/>
          </a:xfrm>
          <a:prstGeom prst="roundRect">
            <a:avLst>
              <a:gd name="adj" fmla="val 3404"/>
            </a:avLst>
          </a:prstGeom>
          <a:solidFill>
            <a:schemeClr val="accent3">
              <a:lumMod val="20000"/>
              <a:lumOff val="80000"/>
            </a:schemeClr>
          </a:solidFill>
          <a:ln/>
          <a:effectLst>
            <a:outerShdw blurRad="76200" dist="25400" dir="5400000" algn="bl" rotWithShape="0">
              <a:srgbClr val="000000">
                <a:alpha val="12000"/>
              </a:srgbClr>
            </a:outerShdw>
          </a:effectLst>
        </p:spPr>
        <p:txBody>
          <a:bodyPr/>
          <a:lstStyle/>
          <a:p>
            <a:endParaRPr lang="en-IN" sz="2160"/>
          </a:p>
        </p:txBody>
      </p:sp>
      <p:sp>
        <p:nvSpPr>
          <p:cNvPr id="25" name="Shape 19"/>
          <p:cNvSpPr/>
          <p:nvPr/>
        </p:nvSpPr>
        <p:spPr>
          <a:xfrm>
            <a:off x="5449866" y="4983032"/>
            <a:ext cx="680314" cy="680314"/>
          </a:xfrm>
          <a:prstGeom prst="ellipse">
            <a:avLst/>
          </a:prstGeom>
          <a:solidFill>
            <a:srgbClr val="2C5F2D"/>
          </a:solidFill>
          <a:ln/>
        </p:spPr>
        <p:txBody>
          <a:bodyPr/>
          <a:lstStyle/>
          <a:p>
            <a:endParaRPr lang="en-IN" sz="2160"/>
          </a:p>
        </p:txBody>
      </p:sp>
      <p:pic>
        <p:nvPicPr>
          <p:cNvPr id="26" name="Image 4" descr="users.png"/>
          <p:cNvPicPr>
            <a:picLocks noChangeAspect="1"/>
          </p:cNvPicPr>
          <p:nvPr/>
        </p:nvPicPr>
        <p:blipFill>
          <a:blip r:embed="rId7"/>
          <a:stretch>
            <a:fillRect/>
          </a:stretch>
        </p:blipFill>
        <p:spPr>
          <a:xfrm>
            <a:off x="5599786" y="5025543"/>
            <a:ext cx="416966" cy="416966"/>
          </a:xfrm>
          <a:prstGeom prst="rect">
            <a:avLst/>
          </a:prstGeom>
        </p:spPr>
      </p:pic>
      <p:sp>
        <p:nvSpPr>
          <p:cNvPr id="27" name="Text 20"/>
          <p:cNvSpPr/>
          <p:nvPr/>
        </p:nvSpPr>
        <p:spPr>
          <a:xfrm>
            <a:off x="5435194" y="5705856"/>
            <a:ext cx="3756355" cy="548640"/>
          </a:xfrm>
          <a:prstGeom prst="rect">
            <a:avLst/>
          </a:prstGeom>
          <a:noFill/>
          <a:ln/>
        </p:spPr>
        <p:txBody>
          <a:bodyPr wrap="square" lIns="0" tIns="0" rIns="0" bIns="0" rtlCol="0" anchor="t"/>
          <a:lstStyle/>
          <a:p>
            <a:r>
              <a:rPr lang="en-US" sz="2000" b="1" dirty="0">
                <a:solidFill>
                  <a:srgbClr val="26301F"/>
                </a:solidFill>
                <a:latin typeface="Calibri" pitchFamily="34" charset="0"/>
                <a:ea typeface="Calibri" pitchFamily="34" charset="-122"/>
                <a:cs typeface="Calibri" pitchFamily="34" charset="-120"/>
              </a:rPr>
              <a:t>Weak Institutions</a:t>
            </a:r>
            <a:endParaRPr lang="en-US" sz="2000" dirty="0"/>
          </a:p>
        </p:txBody>
      </p:sp>
      <p:sp>
        <p:nvSpPr>
          <p:cNvPr id="28" name="Text 21"/>
          <p:cNvSpPr/>
          <p:nvPr/>
        </p:nvSpPr>
        <p:spPr>
          <a:xfrm>
            <a:off x="5374111" y="6105026"/>
            <a:ext cx="3756355" cy="822960"/>
          </a:xfrm>
          <a:prstGeom prst="rect">
            <a:avLst/>
          </a:prstGeom>
          <a:noFill/>
          <a:ln/>
        </p:spPr>
        <p:txBody>
          <a:bodyPr wrap="square" lIns="0" tIns="0" rIns="0" bIns="0" rtlCol="0" anchor="t"/>
          <a:lstStyle/>
          <a:p>
            <a:pPr>
              <a:lnSpc>
                <a:spcPct val="108000"/>
              </a:lnSpc>
            </a:pPr>
            <a:r>
              <a:rPr lang="en-US" dirty="0">
                <a:latin typeface="Calibri" pitchFamily="34" charset="0"/>
                <a:ea typeface="Calibri" pitchFamily="34" charset="-122"/>
                <a:cs typeface="Calibri" pitchFamily="34" charset="-120"/>
              </a:rPr>
              <a:t>Inactive JFMCs/BMCs and scarce nurseries constrain restoration capacity.</a:t>
            </a:r>
            <a:endParaRPr lang="en-US" dirty="0"/>
          </a:p>
        </p:txBody>
      </p:sp>
      <p:sp>
        <p:nvSpPr>
          <p:cNvPr id="29" name="Shape 22"/>
          <p:cNvSpPr/>
          <p:nvPr/>
        </p:nvSpPr>
        <p:spPr>
          <a:xfrm>
            <a:off x="9908035" y="4942520"/>
            <a:ext cx="4304995" cy="2578608"/>
          </a:xfrm>
          <a:prstGeom prst="roundRect">
            <a:avLst>
              <a:gd name="adj" fmla="val 3404"/>
            </a:avLst>
          </a:prstGeom>
          <a:solidFill>
            <a:schemeClr val="accent3">
              <a:lumMod val="60000"/>
              <a:lumOff val="40000"/>
            </a:schemeClr>
          </a:solidFill>
          <a:ln/>
          <a:effectLst>
            <a:outerShdw blurRad="76200" dist="25400" dir="5400000" algn="bl" rotWithShape="0">
              <a:srgbClr val="000000">
                <a:alpha val="12000"/>
              </a:srgbClr>
            </a:outerShdw>
          </a:effectLst>
        </p:spPr>
        <p:txBody>
          <a:bodyPr/>
          <a:lstStyle/>
          <a:p>
            <a:endParaRPr lang="en-IN" sz="2160"/>
          </a:p>
        </p:txBody>
      </p:sp>
      <p:sp>
        <p:nvSpPr>
          <p:cNvPr id="30" name="Shape 23"/>
          <p:cNvSpPr/>
          <p:nvPr/>
        </p:nvSpPr>
        <p:spPr>
          <a:xfrm>
            <a:off x="10080345" y="4996255"/>
            <a:ext cx="680314" cy="680314"/>
          </a:xfrm>
          <a:prstGeom prst="ellipse">
            <a:avLst/>
          </a:prstGeom>
          <a:solidFill>
            <a:srgbClr val="2C5F2D"/>
          </a:solidFill>
          <a:ln/>
        </p:spPr>
        <p:txBody>
          <a:bodyPr/>
          <a:lstStyle/>
          <a:p>
            <a:endParaRPr lang="en-IN" sz="2160"/>
          </a:p>
        </p:txBody>
      </p:sp>
      <p:pic>
        <p:nvPicPr>
          <p:cNvPr id="31" name="Image 5" descr="industry.png"/>
          <p:cNvPicPr>
            <a:picLocks noChangeAspect="1"/>
          </p:cNvPicPr>
          <p:nvPr/>
        </p:nvPicPr>
        <p:blipFill>
          <a:blip r:embed="rId8"/>
          <a:stretch>
            <a:fillRect/>
          </a:stretch>
        </p:blipFill>
        <p:spPr>
          <a:xfrm>
            <a:off x="10212019" y="5025543"/>
            <a:ext cx="416966" cy="416966"/>
          </a:xfrm>
          <a:prstGeom prst="rect">
            <a:avLst/>
          </a:prstGeom>
        </p:spPr>
      </p:pic>
      <p:sp>
        <p:nvSpPr>
          <p:cNvPr id="32" name="Text 24"/>
          <p:cNvSpPr/>
          <p:nvPr/>
        </p:nvSpPr>
        <p:spPr>
          <a:xfrm>
            <a:off x="10047427" y="5705856"/>
            <a:ext cx="3756355" cy="548640"/>
          </a:xfrm>
          <a:prstGeom prst="rect">
            <a:avLst/>
          </a:prstGeom>
          <a:noFill/>
          <a:ln/>
        </p:spPr>
        <p:txBody>
          <a:bodyPr wrap="square" lIns="0" tIns="0" rIns="0" bIns="0" rtlCol="0" anchor="t"/>
          <a:lstStyle/>
          <a:p>
            <a:r>
              <a:rPr lang="en-US" sz="2000" b="1" dirty="0">
                <a:solidFill>
                  <a:srgbClr val="26301F"/>
                </a:solidFill>
                <a:latin typeface="Calibri" pitchFamily="34" charset="0"/>
                <a:ea typeface="Calibri" pitchFamily="34" charset="-122"/>
                <a:cs typeface="Calibri" pitchFamily="34" charset="-120"/>
              </a:rPr>
              <a:t>Mining &amp; Industrial Pressure</a:t>
            </a:r>
            <a:endParaRPr lang="en-US" sz="2000" dirty="0"/>
          </a:p>
        </p:txBody>
      </p:sp>
      <p:sp>
        <p:nvSpPr>
          <p:cNvPr id="33" name="Text 25"/>
          <p:cNvSpPr/>
          <p:nvPr/>
        </p:nvSpPr>
        <p:spPr>
          <a:xfrm>
            <a:off x="10015680" y="6151260"/>
            <a:ext cx="3756355" cy="822960"/>
          </a:xfrm>
          <a:prstGeom prst="rect">
            <a:avLst/>
          </a:prstGeom>
          <a:noFill/>
          <a:ln/>
        </p:spPr>
        <p:txBody>
          <a:bodyPr wrap="square" lIns="0" tIns="0" rIns="0" bIns="0" rtlCol="0" anchor="t"/>
          <a:lstStyle/>
          <a:p>
            <a:pPr>
              <a:lnSpc>
                <a:spcPct val="108000"/>
              </a:lnSpc>
            </a:pPr>
            <a:r>
              <a:rPr lang="en-US" dirty="0">
                <a:latin typeface="Calibri" pitchFamily="34" charset="0"/>
                <a:ea typeface="Calibri" pitchFamily="34" charset="-122"/>
                <a:cs typeface="Calibri" pitchFamily="34" charset="-120"/>
              </a:rPr>
              <a:t>Land degradation, pollution, and habitat disturbance are rising, especially near Alwar.</a:t>
            </a:r>
            <a:endParaRPr lang="en-US" dirty="0"/>
          </a:p>
        </p:txBody>
      </p:sp>
      <p:grpSp>
        <p:nvGrpSpPr>
          <p:cNvPr id="34" name="Group 33">
            <a:extLst>
              <a:ext uri="{FF2B5EF4-FFF2-40B4-BE49-F238E27FC236}">
                <a16:creationId xmlns:a16="http://schemas.microsoft.com/office/drawing/2014/main" id="{672E83AA-9F87-51AC-29CC-C85069BC59F3}"/>
              </a:ext>
            </a:extLst>
          </p:cNvPr>
          <p:cNvGrpSpPr/>
          <p:nvPr/>
        </p:nvGrpSpPr>
        <p:grpSpPr>
          <a:xfrm>
            <a:off x="227596" y="-134930"/>
            <a:ext cx="14254677" cy="1640100"/>
            <a:chOff x="227596" y="-134930"/>
            <a:chExt cx="14254677" cy="1640100"/>
          </a:xfrm>
        </p:grpSpPr>
        <p:pic>
          <p:nvPicPr>
            <p:cNvPr id="35" name="Picture 34">
              <a:extLst>
                <a:ext uri="{FF2B5EF4-FFF2-40B4-BE49-F238E27FC236}">
                  <a16:creationId xmlns:a16="http://schemas.microsoft.com/office/drawing/2014/main" id="{21B0BFFB-C4C7-A137-F792-123A25C4B833}"/>
                </a:ext>
              </a:extLst>
            </p:cNvPr>
            <p:cNvPicPr>
              <a:picLocks noChangeAspect="1"/>
            </p:cNvPicPr>
            <p:nvPr/>
          </p:nvPicPr>
          <p:blipFill rotWithShape="1">
            <a:blip r:embed="rId9" cstate="print">
              <a:clrChange>
                <a:clrFrom>
                  <a:srgbClr val="FFFFFF"/>
                </a:clrFrom>
                <a:clrTo>
                  <a:srgbClr val="FFFFFF">
                    <a:alpha val="0"/>
                  </a:srgbClr>
                </a:clrTo>
              </a:clrChange>
              <a:extLst>
                <a:ext uri="{BEBA8EAE-BF5A-486C-A8C5-ECC9F3942E4B}">
                  <a14:imgProps xmlns:a14="http://schemas.microsoft.com/office/drawing/2010/main">
                    <a14:imgLayer r:embed="rId10">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36" name="Group 35">
              <a:extLst>
                <a:ext uri="{FF2B5EF4-FFF2-40B4-BE49-F238E27FC236}">
                  <a16:creationId xmlns:a16="http://schemas.microsoft.com/office/drawing/2014/main" id="{3B534500-DA39-2D91-FA8C-D9DA5697E95C}"/>
                </a:ext>
              </a:extLst>
            </p:cNvPr>
            <p:cNvGrpSpPr/>
            <p:nvPr/>
          </p:nvGrpSpPr>
          <p:grpSpPr>
            <a:xfrm>
              <a:off x="6077754" y="-28752"/>
              <a:ext cx="2531856" cy="1334075"/>
              <a:chOff x="8006213" y="153214"/>
              <a:chExt cx="3466189" cy="2168939"/>
            </a:xfrm>
          </p:grpSpPr>
          <p:pic>
            <p:nvPicPr>
              <p:cNvPr id="39" name="Picture 4">
                <a:extLst>
                  <a:ext uri="{FF2B5EF4-FFF2-40B4-BE49-F238E27FC236}">
                    <a16:creationId xmlns:a16="http://schemas.microsoft.com/office/drawing/2014/main" id="{318E3229-C575-F90C-E685-E22160E69FFB}"/>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92158898-483A-02CC-508E-31D255B608ED}"/>
                  </a:ext>
                </a:extLst>
              </p:cNvPr>
              <p:cNvPicPr>
                <a:picLocks noChangeAspect="1"/>
              </p:cNvPicPr>
              <p:nvPr/>
            </p:nvPicPr>
            <p:blipFill>
              <a:blip r:embed="rId12"/>
              <a:stretch>
                <a:fillRect/>
              </a:stretch>
            </p:blipFill>
            <p:spPr>
              <a:xfrm>
                <a:off x="9601200" y="315139"/>
                <a:ext cx="1871202" cy="1933575"/>
              </a:xfrm>
              <a:prstGeom prst="rect">
                <a:avLst/>
              </a:prstGeom>
            </p:spPr>
          </p:pic>
        </p:grpSp>
        <p:pic>
          <p:nvPicPr>
            <p:cNvPr id="38" name="Picture 37" descr="A blue and white logo with white text&#10;&#10;Description automatically generated">
              <a:extLst>
                <a:ext uri="{FF2B5EF4-FFF2-40B4-BE49-F238E27FC236}">
                  <a16:creationId xmlns:a16="http://schemas.microsoft.com/office/drawing/2014/main" id="{2E36351D-08E2-1DFE-9D08-445CE31C2C0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grpSp>
        <p:nvGrpSpPr>
          <p:cNvPr id="42" name="Group 41">
            <a:extLst>
              <a:ext uri="{FF2B5EF4-FFF2-40B4-BE49-F238E27FC236}">
                <a16:creationId xmlns:a16="http://schemas.microsoft.com/office/drawing/2014/main" id="{A4E9DC88-83DD-D165-4241-DF54186485EA}"/>
              </a:ext>
            </a:extLst>
          </p:cNvPr>
          <p:cNvGrpSpPr/>
          <p:nvPr/>
        </p:nvGrpSpPr>
        <p:grpSpPr>
          <a:xfrm>
            <a:off x="0" y="7607980"/>
            <a:ext cx="14630400" cy="577096"/>
            <a:chOff x="0" y="7607980"/>
            <a:chExt cx="14630400" cy="577096"/>
          </a:xfrm>
        </p:grpSpPr>
        <p:pic>
          <p:nvPicPr>
            <p:cNvPr id="44" name="Google Shape;72;p14">
              <a:extLst>
                <a:ext uri="{FF2B5EF4-FFF2-40B4-BE49-F238E27FC236}">
                  <a16:creationId xmlns:a16="http://schemas.microsoft.com/office/drawing/2014/main" id="{79A643CF-15E2-92AD-403E-DCC61E803C1A}"/>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0177" y="7639050"/>
              <a:ext cx="5947577" cy="54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73;p14">
              <a:extLst>
                <a:ext uri="{FF2B5EF4-FFF2-40B4-BE49-F238E27FC236}">
                  <a16:creationId xmlns:a16="http://schemas.microsoft.com/office/drawing/2014/main" id="{F506D35B-7B61-374B-7B45-8539079CA59A}"/>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130663" y="7645138"/>
              <a:ext cx="1082367" cy="495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8" name="Google Shape;77;p14">
              <a:extLst>
                <a:ext uri="{FF2B5EF4-FFF2-40B4-BE49-F238E27FC236}">
                  <a16:creationId xmlns:a16="http://schemas.microsoft.com/office/drawing/2014/main" id="{31C2CC66-6D49-02F5-EB56-C2BE1370DC61}"/>
                </a:ext>
              </a:extLst>
            </p:cNvPr>
            <p:cNvCxnSpPr>
              <a:cxnSpLocks noChangeShapeType="1"/>
            </p:cNvCxnSpPr>
            <p:nvPr/>
          </p:nvCxnSpPr>
          <p:spPr bwMode="auto">
            <a:xfrm>
              <a:off x="0" y="7607980"/>
              <a:ext cx="14630400"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pSp>
      <p:sp>
        <p:nvSpPr>
          <p:cNvPr id="50" name="Text 0">
            <a:extLst>
              <a:ext uri="{FF2B5EF4-FFF2-40B4-BE49-F238E27FC236}">
                <a16:creationId xmlns:a16="http://schemas.microsoft.com/office/drawing/2014/main" id="{2F903257-9725-EC6F-3236-1BE5BB2BB476}"/>
              </a:ext>
            </a:extLst>
          </p:cNvPr>
          <p:cNvSpPr/>
          <p:nvPr/>
        </p:nvSpPr>
        <p:spPr>
          <a:xfrm>
            <a:off x="548640" y="1365452"/>
            <a:ext cx="13748918" cy="460858"/>
          </a:xfrm>
          <a:prstGeom prst="rect">
            <a:avLst/>
          </a:prstGeom>
          <a:solidFill>
            <a:schemeClr val="accent6">
              <a:lumMod val="60000"/>
              <a:lumOff val="40000"/>
            </a:schemeClr>
          </a:solidFill>
          <a:ln/>
        </p:spPr>
        <p:txBody>
          <a:bodyPr wrap="square" rtlCol="0" anchor="ctr"/>
          <a:lstStyle/>
          <a:p>
            <a:pPr marL="0" indent="0" algn="ctr">
              <a:buNone/>
            </a:pPr>
            <a:r>
              <a:rPr lang="en-US" sz="2800" b="1" dirty="0"/>
              <a:t>Situation Analysis</a:t>
            </a: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312243" y="1218997"/>
            <a:ext cx="8765859" cy="438912"/>
          </a:xfrm>
          <a:prstGeom prst="rect">
            <a:avLst/>
          </a:prstGeom>
          <a:noFill/>
          <a:ln/>
        </p:spPr>
        <p:txBody>
          <a:bodyPr wrap="square" lIns="0" tIns="0" rIns="0" bIns="0" rtlCol="0" anchor="ctr"/>
          <a:lstStyle/>
          <a:p>
            <a:endParaRPr lang="en-US" sz="1620" dirty="0"/>
          </a:p>
        </p:txBody>
      </p:sp>
      <p:sp>
        <p:nvSpPr>
          <p:cNvPr id="4" name="Shape 2"/>
          <p:cNvSpPr/>
          <p:nvPr/>
        </p:nvSpPr>
        <p:spPr>
          <a:xfrm>
            <a:off x="589768" y="1843329"/>
            <a:ext cx="13529462" cy="1141171"/>
          </a:xfrm>
          <a:prstGeom prst="roundRect">
            <a:avLst>
              <a:gd name="adj" fmla="val 6731"/>
            </a:avLst>
          </a:prstGeom>
          <a:solidFill>
            <a:schemeClr val="accent3">
              <a:lumMod val="60000"/>
              <a:lumOff val="40000"/>
            </a:schemeClr>
          </a:solidFill>
          <a:ln/>
          <a:effectLst>
            <a:outerShdw blurRad="63500" dist="25400" dir="5400000" algn="bl" rotWithShape="0">
              <a:srgbClr val="000000">
                <a:alpha val="10000"/>
              </a:srgbClr>
            </a:outerShdw>
          </a:effectLst>
        </p:spPr>
        <p:txBody>
          <a:bodyPr/>
          <a:lstStyle/>
          <a:p>
            <a:endParaRPr lang="en-IN" sz="2160"/>
          </a:p>
        </p:txBody>
      </p:sp>
      <p:sp>
        <p:nvSpPr>
          <p:cNvPr id="5" name="Shape 3"/>
          <p:cNvSpPr/>
          <p:nvPr/>
        </p:nvSpPr>
        <p:spPr>
          <a:xfrm>
            <a:off x="811987" y="1898294"/>
            <a:ext cx="680314" cy="680314"/>
          </a:xfrm>
          <a:prstGeom prst="ellipse">
            <a:avLst/>
          </a:prstGeom>
          <a:solidFill>
            <a:srgbClr val="2C5F2D"/>
          </a:solidFill>
          <a:ln/>
        </p:spPr>
        <p:txBody>
          <a:bodyPr/>
          <a:lstStyle/>
          <a:p>
            <a:endParaRPr lang="en-IN" sz="2160"/>
          </a:p>
        </p:txBody>
      </p:sp>
      <p:pic>
        <p:nvPicPr>
          <p:cNvPr id="6" name="Image 0" descr="tree.png"/>
          <p:cNvPicPr>
            <a:picLocks noChangeAspect="1"/>
          </p:cNvPicPr>
          <p:nvPr/>
        </p:nvPicPr>
        <p:blipFill>
          <a:blip r:embed="rId3"/>
          <a:stretch>
            <a:fillRect/>
          </a:stretch>
        </p:blipFill>
        <p:spPr>
          <a:xfrm>
            <a:off x="949147" y="2035454"/>
            <a:ext cx="405994" cy="405994"/>
          </a:xfrm>
          <a:prstGeom prst="rect">
            <a:avLst/>
          </a:prstGeom>
        </p:spPr>
      </p:pic>
      <p:sp>
        <p:nvSpPr>
          <p:cNvPr id="7" name="Text 4"/>
          <p:cNvSpPr/>
          <p:nvPr/>
        </p:nvSpPr>
        <p:spPr>
          <a:xfrm>
            <a:off x="1755648" y="1777594"/>
            <a:ext cx="3895344" cy="921715"/>
          </a:xfrm>
          <a:prstGeom prst="rect">
            <a:avLst/>
          </a:prstGeom>
          <a:noFill/>
          <a:ln/>
        </p:spPr>
        <p:txBody>
          <a:bodyPr wrap="square" lIns="0" tIns="0" rIns="0" bIns="0" rtlCol="0" anchor="ctr"/>
          <a:lstStyle/>
          <a:p>
            <a:pPr>
              <a:lnSpc>
                <a:spcPct val="105000"/>
              </a:lnSpc>
            </a:pPr>
            <a:r>
              <a:rPr lang="en-US" sz="2000" b="1" dirty="0">
                <a:solidFill>
                  <a:srgbClr val="26301F"/>
                </a:solidFill>
                <a:latin typeface="Calibri" pitchFamily="34" charset="0"/>
                <a:ea typeface="Calibri" pitchFamily="34" charset="-122"/>
                <a:cs typeface="Calibri" pitchFamily="34" charset="-120"/>
              </a:rPr>
              <a:t>Ecological Restoration &amp; Biodiversity Conservation</a:t>
            </a:r>
            <a:endParaRPr lang="en-US" sz="2000" dirty="0"/>
          </a:p>
        </p:txBody>
      </p:sp>
      <p:sp>
        <p:nvSpPr>
          <p:cNvPr id="8" name="Text 5"/>
          <p:cNvSpPr/>
          <p:nvPr/>
        </p:nvSpPr>
        <p:spPr>
          <a:xfrm>
            <a:off x="5870448" y="1777594"/>
            <a:ext cx="7878470" cy="921715"/>
          </a:xfrm>
          <a:prstGeom prst="rect">
            <a:avLst/>
          </a:prstGeom>
          <a:noFill/>
          <a:ln/>
        </p:spPr>
        <p:txBody>
          <a:bodyPr wrap="square" lIns="0" tIns="0" rIns="0" bIns="0" rtlCol="0" anchor="ctr"/>
          <a:lstStyle/>
          <a:p>
            <a:pPr>
              <a:lnSpc>
                <a:spcPct val="110000"/>
              </a:lnSpc>
            </a:pPr>
            <a:r>
              <a:rPr lang="en-US" dirty="0">
                <a:latin typeface="Calibri" pitchFamily="34" charset="0"/>
                <a:ea typeface="Calibri" pitchFamily="34" charset="-122"/>
                <a:cs typeface="Calibri" pitchFamily="34" charset="-120"/>
              </a:rPr>
              <a:t>Restore degraded forests, common lands &amp; mining-affected areas; manage invasive species; conserve RET species and ecological corridors.</a:t>
            </a:r>
            <a:endParaRPr lang="en-US" dirty="0"/>
          </a:p>
        </p:txBody>
      </p:sp>
      <p:sp>
        <p:nvSpPr>
          <p:cNvPr id="9" name="Shape 6"/>
          <p:cNvSpPr/>
          <p:nvPr/>
        </p:nvSpPr>
        <p:spPr>
          <a:xfrm>
            <a:off x="548640" y="2962656"/>
            <a:ext cx="13529462" cy="1141171"/>
          </a:xfrm>
          <a:prstGeom prst="roundRect">
            <a:avLst>
              <a:gd name="adj" fmla="val 6731"/>
            </a:avLst>
          </a:prstGeom>
          <a:solidFill>
            <a:schemeClr val="accent3">
              <a:lumMod val="20000"/>
              <a:lumOff val="80000"/>
            </a:schemeClr>
          </a:solidFill>
          <a:ln/>
          <a:effectLst>
            <a:outerShdw blurRad="63500" dist="25400" dir="5400000" algn="bl" rotWithShape="0">
              <a:srgbClr val="000000">
                <a:alpha val="10000"/>
              </a:srgbClr>
            </a:outerShdw>
          </a:effectLst>
        </p:spPr>
        <p:txBody>
          <a:bodyPr/>
          <a:lstStyle/>
          <a:p>
            <a:endParaRPr lang="en-IN" sz="2160"/>
          </a:p>
        </p:txBody>
      </p:sp>
      <p:sp>
        <p:nvSpPr>
          <p:cNvPr id="10" name="Shape 7"/>
          <p:cNvSpPr/>
          <p:nvPr/>
        </p:nvSpPr>
        <p:spPr>
          <a:xfrm>
            <a:off x="811987" y="3193085"/>
            <a:ext cx="680314" cy="680314"/>
          </a:xfrm>
          <a:prstGeom prst="ellipse">
            <a:avLst/>
          </a:prstGeom>
          <a:solidFill>
            <a:srgbClr val="2C5F2D"/>
          </a:solidFill>
          <a:ln/>
        </p:spPr>
        <p:txBody>
          <a:bodyPr/>
          <a:lstStyle/>
          <a:p>
            <a:endParaRPr lang="en-IN" sz="2160"/>
          </a:p>
        </p:txBody>
      </p:sp>
      <p:pic>
        <p:nvPicPr>
          <p:cNvPr id="11" name="Image 1" descr="water.png"/>
          <p:cNvPicPr>
            <a:picLocks noChangeAspect="1"/>
          </p:cNvPicPr>
          <p:nvPr/>
        </p:nvPicPr>
        <p:blipFill>
          <a:blip r:embed="rId4"/>
          <a:stretch>
            <a:fillRect/>
          </a:stretch>
        </p:blipFill>
        <p:spPr>
          <a:xfrm>
            <a:off x="949147" y="3330245"/>
            <a:ext cx="405994" cy="405994"/>
          </a:xfrm>
          <a:prstGeom prst="rect">
            <a:avLst/>
          </a:prstGeom>
        </p:spPr>
      </p:pic>
      <p:sp>
        <p:nvSpPr>
          <p:cNvPr id="12" name="Text 8"/>
          <p:cNvSpPr/>
          <p:nvPr/>
        </p:nvSpPr>
        <p:spPr>
          <a:xfrm>
            <a:off x="1755648" y="3072384"/>
            <a:ext cx="3895344" cy="921715"/>
          </a:xfrm>
          <a:prstGeom prst="rect">
            <a:avLst/>
          </a:prstGeom>
          <a:noFill/>
          <a:ln/>
        </p:spPr>
        <p:txBody>
          <a:bodyPr wrap="square" lIns="0" tIns="0" rIns="0" bIns="0" rtlCol="0" anchor="ctr"/>
          <a:lstStyle/>
          <a:p>
            <a:pPr>
              <a:lnSpc>
                <a:spcPct val="105000"/>
              </a:lnSpc>
            </a:pPr>
            <a:r>
              <a:rPr lang="en-US" sz="2000" b="1" dirty="0">
                <a:solidFill>
                  <a:srgbClr val="26301F"/>
                </a:solidFill>
                <a:latin typeface="Calibri" pitchFamily="34" charset="0"/>
                <a:ea typeface="Calibri" pitchFamily="34" charset="-122"/>
                <a:cs typeface="Calibri" pitchFamily="34" charset="-120"/>
              </a:rPr>
              <a:t>Water Security &amp; Watershed Management</a:t>
            </a:r>
            <a:endParaRPr lang="en-US" sz="2000" dirty="0"/>
          </a:p>
        </p:txBody>
      </p:sp>
      <p:sp>
        <p:nvSpPr>
          <p:cNvPr id="13" name="Text 9"/>
          <p:cNvSpPr/>
          <p:nvPr/>
        </p:nvSpPr>
        <p:spPr>
          <a:xfrm>
            <a:off x="5870448" y="3072384"/>
            <a:ext cx="7878470" cy="921715"/>
          </a:xfrm>
          <a:prstGeom prst="rect">
            <a:avLst/>
          </a:prstGeom>
          <a:noFill/>
          <a:ln/>
        </p:spPr>
        <p:txBody>
          <a:bodyPr wrap="square" lIns="0" tIns="0" rIns="0" bIns="0" rtlCol="0" anchor="ctr"/>
          <a:lstStyle/>
          <a:p>
            <a:pPr>
              <a:lnSpc>
                <a:spcPct val="110000"/>
              </a:lnSpc>
            </a:pPr>
            <a:r>
              <a:rPr lang="en-US" dirty="0">
                <a:latin typeface="Calibri" pitchFamily="34" charset="0"/>
                <a:ea typeface="Calibri" pitchFamily="34" charset="-122"/>
                <a:cs typeface="Calibri" pitchFamily="34" charset="-120"/>
              </a:rPr>
              <a:t>Revive traditional water bodies; build check dams, percolation tanks &amp; recharge structures; promote efficient irrigation and watershed management.</a:t>
            </a:r>
            <a:endParaRPr lang="en-US" dirty="0"/>
          </a:p>
        </p:txBody>
      </p:sp>
      <p:sp>
        <p:nvSpPr>
          <p:cNvPr id="14" name="Shape 10"/>
          <p:cNvSpPr/>
          <p:nvPr/>
        </p:nvSpPr>
        <p:spPr>
          <a:xfrm>
            <a:off x="548640" y="4244747"/>
            <a:ext cx="13529462" cy="1141171"/>
          </a:xfrm>
          <a:prstGeom prst="roundRect">
            <a:avLst>
              <a:gd name="adj" fmla="val 6731"/>
            </a:avLst>
          </a:prstGeom>
          <a:solidFill>
            <a:schemeClr val="accent3">
              <a:lumMod val="60000"/>
              <a:lumOff val="40000"/>
            </a:schemeClr>
          </a:solidFill>
          <a:ln/>
          <a:effectLst>
            <a:outerShdw blurRad="63500" dist="25400" dir="5400000" algn="bl" rotWithShape="0">
              <a:srgbClr val="000000">
                <a:alpha val="10000"/>
              </a:srgbClr>
            </a:outerShdw>
          </a:effectLst>
        </p:spPr>
        <p:txBody>
          <a:bodyPr/>
          <a:lstStyle/>
          <a:p>
            <a:endParaRPr lang="en-IN" sz="2160"/>
          </a:p>
        </p:txBody>
      </p:sp>
      <p:sp>
        <p:nvSpPr>
          <p:cNvPr id="15" name="Shape 11"/>
          <p:cNvSpPr/>
          <p:nvPr/>
        </p:nvSpPr>
        <p:spPr>
          <a:xfrm>
            <a:off x="811987" y="4487875"/>
            <a:ext cx="680314" cy="680314"/>
          </a:xfrm>
          <a:prstGeom prst="ellipse">
            <a:avLst/>
          </a:prstGeom>
          <a:solidFill>
            <a:srgbClr val="2C5F2D"/>
          </a:solidFill>
          <a:ln/>
        </p:spPr>
        <p:txBody>
          <a:bodyPr/>
          <a:lstStyle/>
          <a:p>
            <a:endParaRPr lang="en-IN" sz="2160"/>
          </a:p>
        </p:txBody>
      </p:sp>
      <p:pic>
        <p:nvPicPr>
          <p:cNvPr id="16" name="Image 2" descr="seedling.png"/>
          <p:cNvPicPr>
            <a:picLocks noChangeAspect="1"/>
          </p:cNvPicPr>
          <p:nvPr/>
        </p:nvPicPr>
        <p:blipFill>
          <a:blip r:embed="rId5"/>
          <a:stretch>
            <a:fillRect/>
          </a:stretch>
        </p:blipFill>
        <p:spPr>
          <a:xfrm>
            <a:off x="949147" y="4625035"/>
            <a:ext cx="405994" cy="405994"/>
          </a:xfrm>
          <a:prstGeom prst="rect">
            <a:avLst/>
          </a:prstGeom>
        </p:spPr>
      </p:pic>
      <p:sp>
        <p:nvSpPr>
          <p:cNvPr id="17" name="Text 12"/>
          <p:cNvSpPr/>
          <p:nvPr/>
        </p:nvSpPr>
        <p:spPr>
          <a:xfrm>
            <a:off x="1755648" y="4367175"/>
            <a:ext cx="3895344" cy="921715"/>
          </a:xfrm>
          <a:prstGeom prst="rect">
            <a:avLst/>
          </a:prstGeom>
          <a:noFill/>
          <a:ln/>
        </p:spPr>
        <p:txBody>
          <a:bodyPr wrap="square" lIns="0" tIns="0" rIns="0" bIns="0" rtlCol="0" anchor="ctr"/>
          <a:lstStyle/>
          <a:p>
            <a:pPr>
              <a:lnSpc>
                <a:spcPct val="105000"/>
              </a:lnSpc>
            </a:pPr>
            <a:r>
              <a:rPr lang="en-US" sz="2000" b="1" dirty="0">
                <a:solidFill>
                  <a:srgbClr val="26301F"/>
                </a:solidFill>
                <a:latin typeface="Calibri" pitchFamily="34" charset="0"/>
                <a:ea typeface="Calibri" pitchFamily="34" charset="-122"/>
                <a:cs typeface="Calibri" pitchFamily="34" charset="-120"/>
              </a:rPr>
              <a:t>Sustainable Agriculture, Agroforestry &amp; Livelihoods</a:t>
            </a:r>
            <a:endParaRPr lang="en-US" sz="2000" dirty="0"/>
          </a:p>
        </p:txBody>
      </p:sp>
      <p:sp>
        <p:nvSpPr>
          <p:cNvPr id="18" name="Text 13"/>
          <p:cNvSpPr/>
          <p:nvPr/>
        </p:nvSpPr>
        <p:spPr>
          <a:xfrm>
            <a:off x="5870448" y="4367175"/>
            <a:ext cx="7878470" cy="921715"/>
          </a:xfrm>
          <a:prstGeom prst="rect">
            <a:avLst/>
          </a:prstGeom>
          <a:noFill/>
          <a:ln/>
        </p:spPr>
        <p:txBody>
          <a:bodyPr wrap="square" lIns="0" tIns="0" rIns="0" bIns="0" rtlCol="0" anchor="ctr"/>
          <a:lstStyle/>
          <a:p>
            <a:pPr>
              <a:lnSpc>
                <a:spcPct val="110000"/>
              </a:lnSpc>
            </a:pPr>
            <a:r>
              <a:rPr lang="en-US" dirty="0">
                <a:latin typeface="Calibri" pitchFamily="34" charset="0"/>
                <a:ea typeface="Calibri" pitchFamily="34" charset="-122"/>
                <a:cs typeface="Calibri" pitchFamily="34" charset="-120"/>
              </a:rPr>
              <a:t>Promote climate-resilient farming, agroforestry &amp; NTFP value chains; support decentralized nurseries, producer groups and enterprises.</a:t>
            </a:r>
            <a:endParaRPr lang="en-US" dirty="0"/>
          </a:p>
        </p:txBody>
      </p:sp>
      <p:sp>
        <p:nvSpPr>
          <p:cNvPr id="19" name="Shape 14"/>
          <p:cNvSpPr/>
          <p:nvPr/>
        </p:nvSpPr>
        <p:spPr>
          <a:xfrm>
            <a:off x="548640" y="5552237"/>
            <a:ext cx="13529462" cy="1141171"/>
          </a:xfrm>
          <a:prstGeom prst="roundRect">
            <a:avLst>
              <a:gd name="adj" fmla="val 6731"/>
            </a:avLst>
          </a:prstGeom>
          <a:solidFill>
            <a:srgbClr val="F4F7F1"/>
          </a:solidFill>
          <a:ln/>
          <a:effectLst>
            <a:outerShdw blurRad="63500" dist="25400" dir="5400000" algn="bl" rotWithShape="0">
              <a:srgbClr val="000000">
                <a:alpha val="10000"/>
              </a:srgbClr>
            </a:outerShdw>
          </a:effectLst>
        </p:spPr>
        <p:txBody>
          <a:bodyPr/>
          <a:lstStyle/>
          <a:p>
            <a:endParaRPr lang="en-IN" sz="2160"/>
          </a:p>
        </p:txBody>
      </p:sp>
      <p:sp>
        <p:nvSpPr>
          <p:cNvPr id="20" name="Shape 15"/>
          <p:cNvSpPr/>
          <p:nvPr/>
        </p:nvSpPr>
        <p:spPr>
          <a:xfrm>
            <a:off x="811987" y="5782665"/>
            <a:ext cx="680314" cy="680314"/>
          </a:xfrm>
          <a:prstGeom prst="ellipse">
            <a:avLst/>
          </a:prstGeom>
          <a:solidFill>
            <a:srgbClr val="2C5F2D"/>
          </a:solidFill>
          <a:ln/>
        </p:spPr>
        <p:txBody>
          <a:bodyPr/>
          <a:lstStyle/>
          <a:p>
            <a:endParaRPr lang="en-IN" sz="2160"/>
          </a:p>
        </p:txBody>
      </p:sp>
      <p:pic>
        <p:nvPicPr>
          <p:cNvPr id="21" name="Image 3" descr="industry.png"/>
          <p:cNvPicPr>
            <a:picLocks noChangeAspect="1"/>
          </p:cNvPicPr>
          <p:nvPr/>
        </p:nvPicPr>
        <p:blipFill>
          <a:blip r:embed="rId6"/>
          <a:stretch>
            <a:fillRect/>
          </a:stretch>
        </p:blipFill>
        <p:spPr>
          <a:xfrm>
            <a:off x="949147" y="5919825"/>
            <a:ext cx="405994" cy="405994"/>
          </a:xfrm>
          <a:prstGeom prst="rect">
            <a:avLst/>
          </a:prstGeom>
        </p:spPr>
      </p:pic>
      <p:sp>
        <p:nvSpPr>
          <p:cNvPr id="22" name="Text 16"/>
          <p:cNvSpPr/>
          <p:nvPr/>
        </p:nvSpPr>
        <p:spPr>
          <a:xfrm>
            <a:off x="1755648" y="5661965"/>
            <a:ext cx="3895344" cy="921715"/>
          </a:xfrm>
          <a:prstGeom prst="rect">
            <a:avLst/>
          </a:prstGeom>
          <a:noFill/>
          <a:ln/>
        </p:spPr>
        <p:txBody>
          <a:bodyPr wrap="square" lIns="0" tIns="0" rIns="0" bIns="0" rtlCol="0" anchor="ctr"/>
          <a:lstStyle/>
          <a:p>
            <a:pPr>
              <a:lnSpc>
                <a:spcPct val="105000"/>
              </a:lnSpc>
            </a:pPr>
            <a:r>
              <a:rPr lang="en-US" sz="2000" b="1" dirty="0">
                <a:solidFill>
                  <a:srgbClr val="26301F"/>
                </a:solidFill>
                <a:latin typeface="Calibri" pitchFamily="34" charset="0"/>
                <a:ea typeface="Calibri" pitchFamily="34" charset="-122"/>
                <a:cs typeface="Calibri" pitchFamily="34" charset="-120"/>
              </a:rPr>
              <a:t>Restoration of Mining &amp; Industrially Degraded Land (Rajasthan)</a:t>
            </a:r>
            <a:endParaRPr lang="en-US" sz="2000" dirty="0"/>
          </a:p>
        </p:txBody>
      </p:sp>
      <p:sp>
        <p:nvSpPr>
          <p:cNvPr id="23" name="Text 17"/>
          <p:cNvSpPr/>
          <p:nvPr/>
        </p:nvSpPr>
        <p:spPr>
          <a:xfrm>
            <a:off x="5870448" y="5661965"/>
            <a:ext cx="7878470" cy="921715"/>
          </a:xfrm>
          <a:prstGeom prst="rect">
            <a:avLst/>
          </a:prstGeom>
          <a:noFill/>
          <a:ln/>
        </p:spPr>
        <p:txBody>
          <a:bodyPr wrap="square" lIns="0" tIns="0" rIns="0" bIns="0" rtlCol="0" anchor="ctr"/>
          <a:lstStyle/>
          <a:p>
            <a:pPr>
              <a:lnSpc>
                <a:spcPct val="110000"/>
              </a:lnSpc>
            </a:pPr>
            <a:r>
              <a:rPr lang="en-US" dirty="0">
                <a:latin typeface="Calibri" pitchFamily="34" charset="0"/>
                <a:ea typeface="Calibri" pitchFamily="34" charset="-122"/>
                <a:cs typeface="Calibri" pitchFamily="34" charset="-120"/>
              </a:rPr>
              <a:t>Restore mining-affected land through native plantation and slope stabilization; promote green belts and industry-led environmental stewardship.</a:t>
            </a:r>
            <a:endParaRPr lang="en-US" dirty="0"/>
          </a:p>
        </p:txBody>
      </p:sp>
      <p:sp>
        <p:nvSpPr>
          <p:cNvPr id="24" name="Shape 18"/>
          <p:cNvSpPr/>
          <p:nvPr/>
        </p:nvSpPr>
        <p:spPr>
          <a:xfrm>
            <a:off x="548640" y="6847027"/>
            <a:ext cx="13529462" cy="1141171"/>
          </a:xfrm>
          <a:prstGeom prst="roundRect">
            <a:avLst>
              <a:gd name="adj" fmla="val 6731"/>
            </a:avLst>
          </a:prstGeom>
          <a:solidFill>
            <a:schemeClr val="accent3">
              <a:lumMod val="60000"/>
              <a:lumOff val="40000"/>
            </a:schemeClr>
          </a:solidFill>
          <a:ln/>
          <a:effectLst>
            <a:outerShdw blurRad="63500" dist="25400" dir="5400000" algn="bl" rotWithShape="0">
              <a:srgbClr val="000000">
                <a:alpha val="10000"/>
              </a:srgbClr>
            </a:outerShdw>
          </a:effectLst>
        </p:spPr>
        <p:txBody>
          <a:bodyPr/>
          <a:lstStyle/>
          <a:p>
            <a:endParaRPr lang="en-IN" sz="2160"/>
          </a:p>
        </p:txBody>
      </p:sp>
      <p:sp>
        <p:nvSpPr>
          <p:cNvPr id="25" name="Shape 19"/>
          <p:cNvSpPr/>
          <p:nvPr/>
        </p:nvSpPr>
        <p:spPr>
          <a:xfrm>
            <a:off x="811987" y="7077456"/>
            <a:ext cx="680314" cy="680314"/>
          </a:xfrm>
          <a:prstGeom prst="ellipse">
            <a:avLst/>
          </a:prstGeom>
          <a:solidFill>
            <a:srgbClr val="2C5F2D"/>
          </a:solidFill>
          <a:ln/>
        </p:spPr>
        <p:txBody>
          <a:bodyPr/>
          <a:lstStyle/>
          <a:p>
            <a:endParaRPr lang="en-IN" sz="2160"/>
          </a:p>
        </p:txBody>
      </p:sp>
      <p:pic>
        <p:nvPicPr>
          <p:cNvPr id="26" name="Image 4" descr="users.png"/>
          <p:cNvPicPr>
            <a:picLocks noChangeAspect="1"/>
          </p:cNvPicPr>
          <p:nvPr/>
        </p:nvPicPr>
        <p:blipFill>
          <a:blip r:embed="rId7"/>
          <a:stretch>
            <a:fillRect/>
          </a:stretch>
        </p:blipFill>
        <p:spPr>
          <a:xfrm>
            <a:off x="949147" y="7214616"/>
            <a:ext cx="405994" cy="405994"/>
          </a:xfrm>
          <a:prstGeom prst="rect">
            <a:avLst/>
          </a:prstGeom>
        </p:spPr>
      </p:pic>
      <p:sp>
        <p:nvSpPr>
          <p:cNvPr id="27" name="Text 20"/>
          <p:cNvSpPr/>
          <p:nvPr/>
        </p:nvSpPr>
        <p:spPr>
          <a:xfrm>
            <a:off x="1755648" y="6956755"/>
            <a:ext cx="3895344" cy="921715"/>
          </a:xfrm>
          <a:prstGeom prst="rect">
            <a:avLst/>
          </a:prstGeom>
          <a:noFill/>
          <a:ln/>
        </p:spPr>
        <p:txBody>
          <a:bodyPr wrap="square" lIns="0" tIns="0" rIns="0" bIns="0" rtlCol="0" anchor="ctr"/>
          <a:lstStyle/>
          <a:p>
            <a:pPr>
              <a:lnSpc>
                <a:spcPct val="105000"/>
              </a:lnSpc>
            </a:pPr>
            <a:r>
              <a:rPr lang="en-US" sz="2000" b="1" dirty="0">
                <a:solidFill>
                  <a:srgbClr val="26301F"/>
                </a:solidFill>
                <a:latin typeface="Calibri" pitchFamily="34" charset="0"/>
                <a:ea typeface="Calibri" pitchFamily="34" charset="-122"/>
                <a:cs typeface="Calibri" pitchFamily="34" charset="-120"/>
              </a:rPr>
              <a:t>Strengthening Community Institutions &amp; Governance</a:t>
            </a:r>
            <a:endParaRPr lang="en-US" sz="2000" dirty="0"/>
          </a:p>
        </p:txBody>
      </p:sp>
      <p:sp>
        <p:nvSpPr>
          <p:cNvPr id="28" name="Text 21"/>
          <p:cNvSpPr/>
          <p:nvPr/>
        </p:nvSpPr>
        <p:spPr>
          <a:xfrm>
            <a:off x="5870448" y="6956755"/>
            <a:ext cx="7878470" cy="921715"/>
          </a:xfrm>
          <a:prstGeom prst="rect">
            <a:avLst/>
          </a:prstGeom>
          <a:noFill/>
          <a:ln/>
        </p:spPr>
        <p:txBody>
          <a:bodyPr wrap="square" lIns="0" tIns="0" rIns="0" bIns="0" rtlCol="0" anchor="ctr"/>
          <a:lstStyle/>
          <a:p>
            <a:pPr>
              <a:lnSpc>
                <a:spcPct val="110000"/>
              </a:lnSpc>
            </a:pPr>
            <a:r>
              <a:rPr lang="en-US" dirty="0">
                <a:latin typeface="Calibri" pitchFamily="34" charset="0"/>
                <a:ea typeface="Calibri" pitchFamily="34" charset="-122"/>
                <a:cs typeface="Calibri" pitchFamily="34" charset="-120"/>
              </a:rPr>
              <a:t>Build capacity of JFMCs/BMCs; prepare village conservation plans and include them in GPDP ; expand participation of women and youth; strengthen government convergence.</a:t>
            </a:r>
            <a:endParaRPr lang="en-US" dirty="0"/>
          </a:p>
        </p:txBody>
      </p:sp>
      <p:grpSp>
        <p:nvGrpSpPr>
          <p:cNvPr id="29" name="Group 28">
            <a:extLst>
              <a:ext uri="{FF2B5EF4-FFF2-40B4-BE49-F238E27FC236}">
                <a16:creationId xmlns:a16="http://schemas.microsoft.com/office/drawing/2014/main" id="{C96870C6-E778-9FB2-9513-792601EF90D3}"/>
              </a:ext>
            </a:extLst>
          </p:cNvPr>
          <p:cNvGrpSpPr/>
          <p:nvPr/>
        </p:nvGrpSpPr>
        <p:grpSpPr>
          <a:xfrm>
            <a:off x="227596" y="-134930"/>
            <a:ext cx="14254677" cy="1640100"/>
            <a:chOff x="227596" y="-134930"/>
            <a:chExt cx="14254677" cy="1640100"/>
          </a:xfrm>
        </p:grpSpPr>
        <p:pic>
          <p:nvPicPr>
            <p:cNvPr id="30" name="Picture 29">
              <a:extLst>
                <a:ext uri="{FF2B5EF4-FFF2-40B4-BE49-F238E27FC236}">
                  <a16:creationId xmlns:a16="http://schemas.microsoft.com/office/drawing/2014/main" id="{F09A1FFB-A25F-5E02-35AA-18F8C6D5CC7A}"/>
                </a:ext>
              </a:extLst>
            </p:cNvPr>
            <p:cNvPicPr>
              <a:picLocks noChangeAspect="1"/>
            </p:cNvPicPr>
            <p:nvPr/>
          </p:nvPicPr>
          <p:blipFill rotWithShape="1">
            <a:blip r:embed="rId8" cstate="print">
              <a:clrChange>
                <a:clrFrom>
                  <a:srgbClr val="FFFFFF"/>
                </a:clrFrom>
                <a:clrTo>
                  <a:srgbClr val="FFFFFF">
                    <a:alpha val="0"/>
                  </a:srgbClr>
                </a:clrTo>
              </a:clrChange>
              <a:extLst>
                <a:ext uri="{BEBA8EAE-BF5A-486C-A8C5-ECC9F3942E4B}">
                  <a14:imgProps xmlns:a14="http://schemas.microsoft.com/office/drawing/2010/main">
                    <a14:imgLayer r:embed="rId9">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227596" y="65075"/>
              <a:ext cx="1184571" cy="904438"/>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32" name="Group 31">
              <a:extLst>
                <a:ext uri="{FF2B5EF4-FFF2-40B4-BE49-F238E27FC236}">
                  <a16:creationId xmlns:a16="http://schemas.microsoft.com/office/drawing/2014/main" id="{1E8380E3-4791-C316-DDB5-2A89728C7ED0}"/>
                </a:ext>
              </a:extLst>
            </p:cNvPr>
            <p:cNvGrpSpPr/>
            <p:nvPr/>
          </p:nvGrpSpPr>
          <p:grpSpPr>
            <a:xfrm>
              <a:off x="6077754" y="-28752"/>
              <a:ext cx="2531856" cy="1334075"/>
              <a:chOff x="8006213" y="153214"/>
              <a:chExt cx="3466189" cy="2168939"/>
            </a:xfrm>
          </p:grpSpPr>
          <p:pic>
            <p:nvPicPr>
              <p:cNvPr id="34" name="Picture 4">
                <a:extLst>
                  <a:ext uri="{FF2B5EF4-FFF2-40B4-BE49-F238E27FC236}">
                    <a16:creationId xmlns:a16="http://schemas.microsoft.com/office/drawing/2014/main" id="{8D06A97A-B280-AC32-BEBA-9CEAB21F4DE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8B47AF05-3E71-2BC9-B155-1FF8F1F8EDD1}"/>
                  </a:ext>
                </a:extLst>
              </p:cNvPr>
              <p:cNvPicPr>
                <a:picLocks noChangeAspect="1"/>
              </p:cNvPicPr>
              <p:nvPr/>
            </p:nvPicPr>
            <p:blipFill>
              <a:blip r:embed="rId11"/>
              <a:stretch>
                <a:fillRect/>
              </a:stretch>
            </p:blipFill>
            <p:spPr>
              <a:xfrm>
                <a:off x="9601200" y="315139"/>
                <a:ext cx="1871202" cy="1933575"/>
              </a:xfrm>
              <a:prstGeom prst="rect">
                <a:avLst/>
              </a:prstGeom>
            </p:spPr>
          </p:pic>
        </p:grpSp>
        <p:pic>
          <p:nvPicPr>
            <p:cNvPr id="33" name="Picture 32" descr="A blue and white logo with white text&#10;&#10;Description automatically generated">
              <a:extLst>
                <a:ext uri="{FF2B5EF4-FFF2-40B4-BE49-F238E27FC236}">
                  <a16:creationId xmlns:a16="http://schemas.microsoft.com/office/drawing/2014/main" id="{2A3794B7-0786-85B1-75B2-6C07DC98647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404766" y="-134930"/>
              <a:ext cx="1077507" cy="1640100"/>
            </a:xfrm>
            <a:prstGeom prst="rect">
              <a:avLst/>
            </a:prstGeom>
          </p:spPr>
        </p:pic>
      </p:grpSp>
      <p:sp>
        <p:nvSpPr>
          <p:cNvPr id="45" name="Text 0">
            <a:extLst>
              <a:ext uri="{FF2B5EF4-FFF2-40B4-BE49-F238E27FC236}">
                <a16:creationId xmlns:a16="http://schemas.microsoft.com/office/drawing/2014/main" id="{380488F8-7753-A1E6-5684-84DD48C10D1B}"/>
              </a:ext>
            </a:extLst>
          </p:cNvPr>
          <p:cNvSpPr/>
          <p:nvPr/>
        </p:nvSpPr>
        <p:spPr>
          <a:xfrm>
            <a:off x="464112" y="1276676"/>
            <a:ext cx="13748918" cy="460858"/>
          </a:xfrm>
          <a:prstGeom prst="rect">
            <a:avLst/>
          </a:prstGeom>
          <a:solidFill>
            <a:schemeClr val="accent6">
              <a:lumMod val="60000"/>
              <a:lumOff val="40000"/>
            </a:schemeClr>
          </a:solidFill>
          <a:ln/>
        </p:spPr>
        <p:txBody>
          <a:bodyPr wrap="square" rtlCol="0" anchor="ctr"/>
          <a:lstStyle/>
          <a:p>
            <a:pPr algn="ctr"/>
            <a:r>
              <a:rPr lang="en-IN" sz="2800" b="1" dirty="0"/>
              <a:t>Priority Intervention Areas </a:t>
            </a:r>
            <a:endParaRPr lang="en-US" sz="2800"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6878</TotalTime>
  <Words>1617</Words>
  <Application>Microsoft Office PowerPoint</Application>
  <PresentationFormat>Custom</PresentationFormat>
  <Paragraphs>268</Paragraphs>
  <Slides>12</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Arial</vt:lpstr>
      <vt:lpstr>Calibri</vt:lpstr>
      <vt:lpstr>Palace Script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Meera Yadav</cp:lastModifiedBy>
  <cp:revision>22</cp:revision>
  <cp:lastPrinted>2026-07-31T07:22:20Z</cp:lastPrinted>
  <dcterms:created xsi:type="dcterms:W3CDTF">2024-03-25T10:22:21Z</dcterms:created>
  <dcterms:modified xsi:type="dcterms:W3CDTF">2026-07-31T08:17:57Z</dcterms:modified>
</cp:coreProperties>
</file>